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3" r:id="rId2"/>
    <p:sldId id="271" r:id="rId3"/>
    <p:sldId id="274" r:id="rId4"/>
    <p:sldId id="275" r:id="rId5"/>
    <p:sldId id="272" r:id="rId6"/>
    <p:sldId id="278" r:id="rId7"/>
    <p:sldId id="279" r:id="rId8"/>
    <p:sldId id="280" r:id="rId9"/>
    <p:sldId id="277" r:id="rId10"/>
    <p:sldId id="27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2E04"/>
    <a:srgbClr val="002E00"/>
    <a:srgbClr val="004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367" autoAdjust="0"/>
    <p:restoredTop sz="94728" autoAdjust="0"/>
  </p:normalViewPr>
  <p:slideViewPr>
    <p:cSldViewPr>
      <p:cViewPr varScale="1">
        <p:scale>
          <a:sx n="74" d="100"/>
          <a:sy n="74" d="100"/>
        </p:scale>
        <p:origin x="-4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90"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BB0C49-C205-45A3-9FC6-B22C18302975}" type="datetimeFigureOut">
              <a:rPr lang="ru-RU" smtClean="0"/>
              <a:pPr/>
              <a:t>08.03.2010</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D5F78C-CF59-4353-BE8F-5EEFD8A92FAB}"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ru-RU"/>
          </a:p>
        </p:txBody>
      </p:sp>
      <p:sp>
        <p:nvSpPr>
          <p:cNvPr id="4" name="Symbol zastępczy numeru slajdu 3"/>
          <p:cNvSpPr>
            <a:spLocks noGrp="1"/>
          </p:cNvSpPr>
          <p:nvPr>
            <p:ph type="sldNum" sz="quarter" idx="10"/>
          </p:nvPr>
        </p:nvSpPr>
        <p:spPr/>
        <p:txBody>
          <a:bodyPr/>
          <a:lstStyle/>
          <a:p>
            <a:fld id="{71D5F78C-CF59-4353-BE8F-5EEFD8A92FAB}" type="slidenum">
              <a:rPr lang="ru-RU" smtClean="0"/>
              <a:pPr/>
              <a:t>3</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40F6283-1410-4CE8-98B2-E7C713A7710C}" type="datetimeFigureOut">
              <a:rPr lang="ru-RU" smtClean="0"/>
              <a:pPr/>
              <a:t>08.03.2010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979F070-F433-40A0-A61D-8CD21BD53360}" type="slidenum">
              <a:rPr lang="ru-RU" smtClean="0"/>
              <a:pPr/>
              <a:t>‹#›</a:t>
            </a:fld>
            <a:endParaRPr lang="ru-RU" dirty="0"/>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2000"/>
            <a:lum/>
          </a:blip>
          <a:srcRect/>
          <a:stretch>
            <a:fillRect t="-14000" b="-14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0F6283-1410-4CE8-98B2-E7C713A7710C}" type="datetimeFigureOut">
              <a:rPr lang="ru-RU" smtClean="0"/>
              <a:pPr/>
              <a:t>08.03.2010</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9F070-F433-40A0-A61D-8CD21BD53360}"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descr="50845300_1257539722_razluka_pleykast.jpg"/>
          <p:cNvPicPr>
            <a:picLocks noChangeAspect="1"/>
          </p:cNvPicPr>
          <p:nvPr/>
        </p:nvPicPr>
        <p:blipFill>
          <a:blip r:embed="rId2">
            <a:lum bright="30000"/>
          </a:blip>
          <a:stretch>
            <a:fillRect/>
          </a:stretch>
        </p:blipFill>
        <p:spPr>
          <a:xfrm>
            <a:off x="-714412" y="-285776"/>
            <a:ext cx="10358509" cy="760322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3" name="Прямоугольник 2"/>
          <p:cNvSpPr/>
          <p:nvPr/>
        </p:nvSpPr>
        <p:spPr>
          <a:xfrm>
            <a:off x="0" y="0"/>
            <a:ext cx="9144000"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Не поддавайтесь фальшивым утверждениям :</a:t>
            </a:r>
            <a:endParaRPr lang="ru-RU"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TextBox 3"/>
          <p:cNvSpPr txBox="1"/>
          <p:nvPr/>
        </p:nvSpPr>
        <p:spPr>
          <a:xfrm>
            <a:off x="500034" y="857232"/>
            <a:ext cx="7572428" cy="3416320"/>
          </a:xfrm>
          <a:prstGeom prst="rect">
            <a:avLst/>
          </a:prstGeom>
          <a:noFill/>
        </p:spPr>
        <p:txBody>
          <a:bodyPr wrap="square" rtlCol="0">
            <a:spAutoFit/>
          </a:bodyPr>
          <a:lstStyle/>
          <a:p>
            <a:pPr>
              <a:buFont typeface="Arial" pitchFamily="34" charset="0"/>
              <a:buChar char="•"/>
            </a:pPr>
            <a:r>
              <a:rPr lang="ru-RU" dirty="0" smtClean="0">
                <a:solidFill>
                  <a:srgbClr val="602E04"/>
                </a:solidFill>
                <a:latin typeface="Arial Black" pitchFamily="34" charset="0"/>
              </a:rPr>
              <a:t> То, что делают другие- это хорошо( даже если так делает большинство).</a:t>
            </a:r>
          </a:p>
          <a:p>
            <a:pPr>
              <a:buFont typeface="Arial" pitchFamily="34" charset="0"/>
              <a:buChar char="•"/>
            </a:pPr>
            <a:endParaRPr lang="ru-RU" dirty="0" smtClean="0">
              <a:solidFill>
                <a:srgbClr val="602E04"/>
              </a:solidFill>
              <a:latin typeface="Arial Black" pitchFamily="34" charset="0"/>
            </a:endParaRPr>
          </a:p>
          <a:p>
            <a:pPr>
              <a:buFont typeface="Arial" pitchFamily="34" charset="0"/>
              <a:buChar char="•"/>
            </a:pPr>
            <a:r>
              <a:rPr lang="ru-RU" dirty="0" smtClean="0">
                <a:solidFill>
                  <a:srgbClr val="602E04"/>
                </a:solidFill>
                <a:latin typeface="Arial Black" pitchFamily="34" charset="0"/>
              </a:rPr>
              <a:t> Сексуальная активность обязательна для сохранения здоровья. (Никто не умер от воздержания).</a:t>
            </a:r>
          </a:p>
          <a:p>
            <a:pPr>
              <a:buFont typeface="Arial" pitchFamily="34" charset="0"/>
              <a:buChar char="•"/>
            </a:pPr>
            <a:endParaRPr lang="ru-RU" dirty="0" smtClean="0">
              <a:solidFill>
                <a:srgbClr val="602E04"/>
              </a:solidFill>
              <a:latin typeface="Arial Black" pitchFamily="34" charset="0"/>
            </a:endParaRPr>
          </a:p>
          <a:p>
            <a:pPr>
              <a:buFont typeface="Arial" pitchFamily="34" charset="0"/>
              <a:buChar char="•"/>
            </a:pPr>
            <a:r>
              <a:rPr lang="ru-RU" dirty="0" smtClean="0">
                <a:solidFill>
                  <a:srgbClr val="602E04"/>
                </a:solidFill>
                <a:latin typeface="Arial Black" pitchFamily="34" charset="0"/>
              </a:rPr>
              <a:t> Никто не оценит того, что делаем.(Любое поведение человека подлежит моральной оценке).</a:t>
            </a:r>
          </a:p>
          <a:p>
            <a:pPr>
              <a:buFont typeface="Arial" pitchFamily="34" charset="0"/>
              <a:buChar char="•"/>
            </a:pPr>
            <a:endParaRPr lang="ru-RU" dirty="0" smtClean="0">
              <a:solidFill>
                <a:srgbClr val="602E04"/>
              </a:solidFill>
              <a:latin typeface="Arial Black" pitchFamily="34" charset="0"/>
            </a:endParaRPr>
          </a:p>
          <a:p>
            <a:pPr>
              <a:buFont typeface="Arial" pitchFamily="34" charset="0"/>
              <a:buChar char="•"/>
            </a:pPr>
            <a:r>
              <a:rPr lang="ru-RU" dirty="0" smtClean="0">
                <a:solidFill>
                  <a:srgbClr val="602E04"/>
                </a:solidFill>
                <a:latin typeface="Arial Black" pitchFamily="34" charset="0"/>
              </a:rPr>
              <a:t>Надо себя испытывать. (У вас будет целая жизнь в супружестве, что бы создать свой язык любви, в том числе, и сексуальный).</a:t>
            </a:r>
            <a:endParaRPr lang="ru-RU" dirty="0">
              <a:solidFill>
                <a:srgbClr val="602E04"/>
              </a:solidFill>
              <a:latin typeface="Arial Black" pitchFamily="34" charset="0"/>
            </a:endParaRPr>
          </a:p>
        </p:txBody>
      </p:sp>
      <p:sp>
        <p:nvSpPr>
          <p:cNvPr id="6" name="Прямоугольник 5"/>
          <p:cNvSpPr/>
          <p:nvPr/>
        </p:nvSpPr>
        <p:spPr>
          <a:xfrm>
            <a:off x="857224" y="4786322"/>
            <a:ext cx="7072330" cy="52322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Не позволяйте собой манипулировать!</a:t>
            </a:r>
            <a:endParaRPr lang="ru-RU"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Прямоугольник 6"/>
          <p:cNvSpPr/>
          <p:nvPr/>
        </p:nvSpPr>
        <p:spPr>
          <a:xfrm>
            <a:off x="285720" y="5572140"/>
            <a:ext cx="8858280" cy="52322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Не позволяйте зарабатывать на себе и своих обидах!</a:t>
            </a:r>
            <a:endParaRPr lang="ru-RU"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ppt_x</p:attrName>
                                        </p:attrNameLst>
                                      </p:cBhvr>
                                      <p:tavLst>
                                        <p:tav tm="0">
                                          <p:val>
                                            <p:strVal val="#ppt_x"/>
                                          </p:val>
                                        </p:tav>
                                        <p:tav tm="100000">
                                          <p:val>
                                            <p:strVal val="#ppt_x"/>
                                          </p:val>
                                        </p:tav>
                                      </p:tavLst>
                                    </p:anim>
                                    <p:anim calcmode="lin" valueType="num">
                                      <p:cBhvr>
                                        <p:cTn id="14" dur="2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2000" fill="hold"/>
                                        <p:tgtEl>
                                          <p:spTgt spid="6"/>
                                        </p:tgtEl>
                                        <p:attrNameLst>
                                          <p:attrName>ppt_w</p:attrName>
                                        </p:attrNameLst>
                                      </p:cBhvr>
                                      <p:tavLst>
                                        <p:tav tm="0">
                                          <p:val>
                                            <p:fltVal val="0"/>
                                          </p:val>
                                        </p:tav>
                                        <p:tav tm="100000">
                                          <p:val>
                                            <p:strVal val="#ppt_w"/>
                                          </p:val>
                                        </p:tav>
                                      </p:tavLst>
                                    </p:anim>
                                    <p:anim calcmode="lin" valueType="num">
                                      <p:cBhvr>
                                        <p:cTn id="20" dur="2000" fill="hold"/>
                                        <p:tgtEl>
                                          <p:spTgt spid="6"/>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2000" fill="hold"/>
                                        <p:tgtEl>
                                          <p:spTgt spid="7"/>
                                        </p:tgtEl>
                                        <p:attrNameLst>
                                          <p:attrName>ppt_w</p:attrName>
                                        </p:attrNameLst>
                                      </p:cBhvr>
                                      <p:tavLst>
                                        <p:tav tm="0">
                                          <p:val>
                                            <p:fltVal val="0"/>
                                          </p:val>
                                        </p:tav>
                                        <p:tav tm="100000">
                                          <p:val>
                                            <p:strVal val="#ppt_w"/>
                                          </p:val>
                                        </p:tav>
                                      </p:tavLst>
                                    </p:anim>
                                    <p:anim calcmode="lin" valueType="num">
                                      <p:cBhvr>
                                        <p:cTn id="26" dur="20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1.jpg"/>
          <p:cNvPicPr>
            <a:picLocks noChangeAspect="1"/>
          </p:cNvPicPr>
          <p:nvPr/>
        </p:nvPicPr>
        <p:blipFill>
          <a:blip r:embed="rId2"/>
          <a:stretch>
            <a:fillRect/>
          </a:stretch>
        </p:blipFill>
        <p:spPr>
          <a:xfrm>
            <a:off x="0" y="-3024"/>
            <a:ext cx="9144000" cy="6861024"/>
          </a:xfrm>
          <a:prstGeom prst="rect">
            <a:avLst/>
          </a:prstGeom>
          <a:ln>
            <a:noFill/>
          </a:ln>
          <a:effectLst>
            <a:softEdge rad="112500"/>
          </a:effectLst>
        </p:spPr>
      </p:pic>
      <p:sp>
        <p:nvSpPr>
          <p:cNvPr id="3" name="Прямоугольник 2"/>
          <p:cNvSpPr/>
          <p:nvPr/>
        </p:nvSpPr>
        <p:spPr>
          <a:xfrm>
            <a:off x="1071538" y="357166"/>
            <a:ext cx="7286738"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ru-RU" sz="3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Естественное планирование семьи</a:t>
            </a:r>
            <a:endParaRPr lang="ru-RU"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TextBox 3"/>
          <p:cNvSpPr txBox="1"/>
          <p:nvPr/>
        </p:nvSpPr>
        <p:spPr>
          <a:xfrm>
            <a:off x="0" y="1000108"/>
            <a:ext cx="9144000" cy="923330"/>
          </a:xfrm>
          <a:prstGeom prst="rect">
            <a:avLst/>
          </a:prstGeom>
          <a:noFill/>
        </p:spPr>
        <p:txBody>
          <a:bodyPr wrap="square" rtlCol="0">
            <a:spAutoFit/>
          </a:bodyPr>
          <a:lstStyle/>
          <a:p>
            <a:r>
              <a:rPr lang="ru-RU" dirty="0" smtClean="0"/>
              <a:t>       </a:t>
            </a:r>
            <a:r>
              <a:rPr lang="ru-RU" dirty="0" smtClean="0">
                <a:solidFill>
                  <a:schemeClr val="tx2">
                    <a:lumMod val="60000"/>
                    <a:lumOff val="40000"/>
                  </a:schemeClr>
                </a:solidFill>
                <a:latin typeface="Arial Black" pitchFamily="34" charset="0"/>
              </a:rPr>
              <a:t>---  это стиль жизни, который основывается на познании своей способности к деторождению и выделении её как неотделимой черты своей натуры.</a:t>
            </a:r>
            <a:endParaRPr lang="ru-RU" dirty="0">
              <a:solidFill>
                <a:schemeClr val="tx2">
                  <a:lumMod val="60000"/>
                  <a:lumOff val="40000"/>
                </a:schemeClr>
              </a:solidFill>
              <a:latin typeface="Arial Black" pitchFamily="34" charset="0"/>
            </a:endParaRPr>
          </a:p>
        </p:txBody>
      </p:sp>
      <p:sp>
        <p:nvSpPr>
          <p:cNvPr id="5" name="TextBox 4"/>
          <p:cNvSpPr txBox="1"/>
          <p:nvPr/>
        </p:nvSpPr>
        <p:spPr>
          <a:xfrm>
            <a:off x="0" y="2071678"/>
            <a:ext cx="9144000" cy="2308324"/>
          </a:xfrm>
          <a:prstGeom prst="rect">
            <a:avLst/>
          </a:prstGeom>
          <a:noFill/>
        </p:spPr>
        <p:txBody>
          <a:bodyPr wrap="square" rtlCol="0">
            <a:spAutoFit/>
          </a:bodyPr>
          <a:lstStyle/>
          <a:p>
            <a:r>
              <a:rPr lang="ru-RU" dirty="0" smtClean="0">
                <a:solidFill>
                  <a:srgbClr val="00B0F0"/>
                </a:solidFill>
                <a:latin typeface="Arial Black" pitchFamily="34" charset="0"/>
              </a:rPr>
              <a:t>Способность к деторождению- это оценка здоровья, которая воспринимается как достоинство. Методика ЕПС( естественного планирования семьи) основывается на самонаблюдении за течением месячных циклов. Уже сейчас, будучи молодой девушкой, можешь научится наблюдать за сигналами, идущими из твоего тела, так называемыми признаками фертильности( температура, шеечная слизь, наблюдаемая в преддверии влагалища).</a:t>
            </a:r>
            <a:endParaRPr lang="ru-RU" dirty="0">
              <a:solidFill>
                <a:srgbClr val="00B0F0"/>
              </a:solidFill>
              <a:latin typeface="Arial Black" pitchFamily="34" charset="0"/>
            </a:endParaRPr>
          </a:p>
        </p:txBody>
      </p:sp>
      <p:sp>
        <p:nvSpPr>
          <p:cNvPr id="6" name="TextBox 5"/>
          <p:cNvSpPr txBox="1"/>
          <p:nvPr/>
        </p:nvSpPr>
        <p:spPr>
          <a:xfrm>
            <a:off x="0" y="4643446"/>
            <a:ext cx="9144000" cy="1754326"/>
          </a:xfrm>
          <a:prstGeom prst="rect">
            <a:avLst/>
          </a:prstGeom>
          <a:noFill/>
        </p:spPr>
        <p:txBody>
          <a:bodyPr wrap="square" rtlCol="0">
            <a:spAutoFit/>
          </a:bodyPr>
          <a:lstStyle/>
          <a:p>
            <a:r>
              <a:rPr lang="ru-RU" dirty="0" smtClean="0">
                <a:solidFill>
                  <a:schemeClr val="tx2">
                    <a:lumMod val="60000"/>
                    <a:lumOff val="40000"/>
                  </a:schemeClr>
                </a:solidFill>
                <a:latin typeface="Arial Black" pitchFamily="34" charset="0"/>
              </a:rPr>
              <a:t>Ты можешь обратится в Консультацию  по распознаванию фертильности ( </a:t>
            </a:r>
            <a:r>
              <a:rPr lang="en-US" dirty="0" smtClean="0">
                <a:solidFill>
                  <a:schemeClr val="tx2">
                    <a:lumMod val="60000"/>
                    <a:lumOff val="40000"/>
                  </a:schemeClr>
                </a:solidFill>
                <a:latin typeface="Arial Black" pitchFamily="34" charset="0"/>
              </a:rPr>
              <a:t>NPR-u)</a:t>
            </a:r>
            <a:r>
              <a:rPr lang="ru-RU" dirty="0" smtClean="0">
                <a:solidFill>
                  <a:schemeClr val="tx2">
                    <a:lumMod val="60000"/>
                    <a:lumOff val="40000"/>
                  </a:schemeClr>
                </a:solidFill>
                <a:latin typeface="Arial Black" pitchFamily="34" charset="0"/>
              </a:rPr>
              <a:t>, где можешь научится выбранной методике.</a:t>
            </a:r>
          </a:p>
          <a:p>
            <a:r>
              <a:rPr lang="ru-RU" dirty="0" smtClean="0">
                <a:solidFill>
                  <a:schemeClr val="tx2">
                    <a:lumMod val="60000"/>
                    <a:lumOff val="40000"/>
                  </a:schemeClr>
                </a:solidFill>
                <a:latin typeface="Arial Black" pitchFamily="34" charset="0"/>
              </a:rPr>
              <a:t>Наблюдение позволит тебе радоваться своей женственности, оценить важность для женщины фертильности, которая  в будущем станет для тебя даром, а не кошмаром, с которым надо бороться и уничтожать.</a:t>
            </a:r>
            <a:endParaRPr lang="ru-RU" dirty="0">
              <a:solidFill>
                <a:schemeClr val="tx2">
                  <a:lumMod val="60000"/>
                  <a:lumOff val="40000"/>
                </a:schemeClr>
              </a:solidFill>
              <a:latin typeface="Arial Black"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600" decel="100000"/>
                                        <p:tgtEl>
                                          <p:spTgt spid="3"/>
                                        </p:tgtEl>
                                      </p:cBhvr>
                                    </p:animEffect>
                                    <p:anim calcmode="lin" valueType="num">
                                      <p:cBhvr>
                                        <p:cTn id="8" dur="1600" decel="100000" fill="hold"/>
                                        <p:tgtEl>
                                          <p:spTgt spid="3"/>
                                        </p:tgtEl>
                                        <p:attrNameLst>
                                          <p:attrName>style.rotation</p:attrName>
                                        </p:attrNameLst>
                                      </p:cBhvr>
                                      <p:tavLst>
                                        <p:tav tm="0">
                                          <p:val>
                                            <p:fltVal val="-90"/>
                                          </p:val>
                                        </p:tav>
                                        <p:tav tm="100000">
                                          <p:val>
                                            <p:fltVal val="0"/>
                                          </p:val>
                                        </p:tav>
                                      </p:tavLst>
                                    </p:anim>
                                    <p:anim calcmode="lin" valueType="num">
                                      <p:cBhvr>
                                        <p:cTn id="9" dur="1600" decel="100000" fill="hold"/>
                                        <p:tgtEl>
                                          <p:spTgt spid="3"/>
                                        </p:tgtEl>
                                        <p:attrNameLst>
                                          <p:attrName>ppt_x</p:attrName>
                                        </p:attrNameLst>
                                      </p:cBhvr>
                                      <p:tavLst>
                                        <p:tav tm="0">
                                          <p:val>
                                            <p:strVal val="#ppt_x+0.4"/>
                                          </p:val>
                                        </p:tav>
                                        <p:tav tm="100000">
                                          <p:val>
                                            <p:strVal val="#ppt_x-0.05"/>
                                          </p:val>
                                        </p:tav>
                                      </p:tavLst>
                                    </p:anim>
                                    <p:anim calcmode="lin" valueType="num">
                                      <p:cBhvr>
                                        <p:cTn id="10" dur="1600" decel="100000" fill="hold"/>
                                        <p:tgtEl>
                                          <p:spTgt spid="3"/>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anim calcmode="lin" valueType="num">
                                      <p:cBhvr>
                                        <p:cTn id="18" dur="2000" fill="hold"/>
                                        <p:tgtEl>
                                          <p:spTgt spid="4"/>
                                        </p:tgtEl>
                                        <p:attrNameLst>
                                          <p:attrName>ppt_x</p:attrName>
                                        </p:attrNameLst>
                                      </p:cBhvr>
                                      <p:tavLst>
                                        <p:tav tm="0">
                                          <p:val>
                                            <p:strVal val="#ppt_x"/>
                                          </p:val>
                                        </p:tav>
                                        <p:tav tm="100000">
                                          <p:val>
                                            <p:strVal val="#ppt_x"/>
                                          </p:val>
                                        </p:tav>
                                      </p:tavLst>
                                    </p:anim>
                                    <p:anim calcmode="lin" valueType="num">
                                      <p:cBhvr>
                                        <p:cTn id="19" dur="2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2000"/>
                                        <p:tgtEl>
                                          <p:spTgt spid="5"/>
                                        </p:tgtEl>
                                      </p:cBhvr>
                                    </p:animEffect>
                                    <p:anim calcmode="lin" valueType="num">
                                      <p:cBhvr>
                                        <p:cTn id="25" dur="2000" fill="hold"/>
                                        <p:tgtEl>
                                          <p:spTgt spid="5"/>
                                        </p:tgtEl>
                                        <p:attrNameLst>
                                          <p:attrName>ppt_x</p:attrName>
                                        </p:attrNameLst>
                                      </p:cBhvr>
                                      <p:tavLst>
                                        <p:tav tm="0">
                                          <p:val>
                                            <p:strVal val="#ppt_x"/>
                                          </p:val>
                                        </p:tav>
                                        <p:tav tm="100000">
                                          <p:val>
                                            <p:strVal val="#ppt_x"/>
                                          </p:val>
                                        </p:tav>
                                      </p:tavLst>
                                    </p:anim>
                                    <p:anim calcmode="lin" valueType="num">
                                      <p:cBhvr>
                                        <p:cTn id="26" dur="2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2000"/>
                                        <p:tgtEl>
                                          <p:spTgt spid="6"/>
                                        </p:tgtEl>
                                      </p:cBhvr>
                                    </p:animEffect>
                                    <p:anim calcmode="lin" valueType="num">
                                      <p:cBhvr>
                                        <p:cTn id="32" dur="2000" fill="hold"/>
                                        <p:tgtEl>
                                          <p:spTgt spid="6"/>
                                        </p:tgtEl>
                                        <p:attrNameLst>
                                          <p:attrName>ppt_x</p:attrName>
                                        </p:attrNameLst>
                                      </p:cBhvr>
                                      <p:tavLst>
                                        <p:tav tm="0">
                                          <p:val>
                                            <p:strVal val="#ppt_x"/>
                                          </p:val>
                                        </p:tav>
                                        <p:tav tm="100000">
                                          <p:val>
                                            <p:strVal val="#ppt_x"/>
                                          </p:val>
                                        </p:tav>
                                      </p:tavLst>
                                    </p:anim>
                                    <p:anim calcmode="lin" valueType="num">
                                      <p:cBhvr>
                                        <p:cTn id="33" dur="2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1222459950_12364510.jpg"/>
          <p:cNvPicPr>
            <a:picLocks noChangeAspect="1"/>
          </p:cNvPicPr>
          <p:nvPr/>
        </p:nvPicPr>
        <p:blipFill>
          <a:blip r:embed="rId2">
            <a:lum contrast="-40000"/>
          </a:blip>
          <a:stretch>
            <a:fillRect/>
          </a:stretch>
        </p:blipFill>
        <p:spPr>
          <a:xfrm>
            <a:off x="2643174" y="1142984"/>
            <a:ext cx="3919872" cy="4500594"/>
          </a:xfrm>
          <a:prstGeom prst="rect">
            <a:avLst/>
          </a:prstGeom>
          <a:ln>
            <a:noFill/>
          </a:ln>
          <a:effectLst>
            <a:softEdge rad="112500"/>
          </a:effectLst>
        </p:spPr>
      </p:pic>
      <p:sp>
        <p:nvSpPr>
          <p:cNvPr id="4" name="TextBox 3"/>
          <p:cNvSpPr txBox="1"/>
          <p:nvPr/>
        </p:nvSpPr>
        <p:spPr>
          <a:xfrm>
            <a:off x="0" y="0"/>
            <a:ext cx="9144000" cy="40011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ru-RU" sz="2000" dirty="0" smtClean="0">
                <a:solidFill>
                  <a:schemeClr val="accent2">
                    <a:lumMod val="75000"/>
                  </a:schemeClr>
                </a:solidFill>
                <a:effectLst>
                  <a:outerShdw blurRad="38100" dist="38100" dir="2700000" algn="tl">
                    <a:srgbClr val="000000">
                      <a:alpha val="43137"/>
                    </a:srgbClr>
                  </a:outerShdw>
                </a:effectLst>
                <a:latin typeface="Arial Black" pitchFamily="34" charset="0"/>
              </a:rPr>
              <a:t>Причинно - следственные связи </a:t>
            </a:r>
            <a:endParaRPr lang="ru-RU" sz="2000" dirty="0">
              <a:solidFill>
                <a:schemeClr val="accent2">
                  <a:lumMod val="75000"/>
                </a:schemeClr>
              </a:solidFill>
              <a:effectLst>
                <a:outerShdw blurRad="38100" dist="38100" dir="2700000" algn="tl">
                  <a:srgbClr val="000000">
                    <a:alpha val="43137"/>
                  </a:srgbClr>
                </a:outerShdw>
              </a:effectLst>
              <a:latin typeface="Arial Black" pitchFamily="34" charset="0"/>
            </a:endParaRPr>
          </a:p>
        </p:txBody>
      </p:sp>
      <p:sp>
        <p:nvSpPr>
          <p:cNvPr id="5" name="TextBox 4"/>
          <p:cNvSpPr txBox="1"/>
          <p:nvPr/>
        </p:nvSpPr>
        <p:spPr>
          <a:xfrm>
            <a:off x="0" y="785794"/>
            <a:ext cx="4357718" cy="369332"/>
          </a:xfrm>
          <a:prstGeom prst="rect">
            <a:avLst/>
          </a:prstGeom>
          <a:noFill/>
        </p:spPr>
        <p:txBody>
          <a:bodyPr wrap="square" rtlCol="0">
            <a:spAutoFit/>
          </a:bodyPr>
          <a:lstStyle/>
          <a:p>
            <a:r>
              <a:rPr lang="ru-RU" dirty="0" smtClean="0">
                <a:solidFill>
                  <a:schemeClr val="accent2">
                    <a:lumMod val="75000"/>
                  </a:schemeClr>
                </a:solidFill>
                <a:latin typeface="Arial Black" pitchFamily="34" charset="0"/>
              </a:rPr>
              <a:t>Манипуляция потребностями</a:t>
            </a:r>
            <a:endParaRPr lang="ru-RU" dirty="0">
              <a:solidFill>
                <a:schemeClr val="accent2">
                  <a:lumMod val="75000"/>
                </a:schemeClr>
              </a:solidFill>
              <a:latin typeface="Arial Black" pitchFamily="34" charset="0"/>
            </a:endParaRPr>
          </a:p>
        </p:txBody>
      </p:sp>
      <p:sp>
        <p:nvSpPr>
          <p:cNvPr id="6" name="TextBox 5"/>
          <p:cNvSpPr txBox="1"/>
          <p:nvPr/>
        </p:nvSpPr>
        <p:spPr>
          <a:xfrm>
            <a:off x="3714744" y="1285860"/>
            <a:ext cx="3929090" cy="369332"/>
          </a:xfrm>
          <a:prstGeom prst="rect">
            <a:avLst/>
          </a:prstGeom>
          <a:noFill/>
        </p:spPr>
        <p:txBody>
          <a:bodyPr wrap="square" rtlCol="0">
            <a:spAutoFit/>
          </a:bodyPr>
          <a:lstStyle/>
          <a:p>
            <a:r>
              <a:rPr lang="ru-RU" dirty="0" smtClean="0">
                <a:solidFill>
                  <a:schemeClr val="accent2">
                    <a:lumMod val="75000"/>
                  </a:schemeClr>
                </a:solidFill>
                <a:latin typeface="Arial Black" pitchFamily="34" charset="0"/>
              </a:rPr>
              <a:t>Принуждение к выбору</a:t>
            </a:r>
            <a:endParaRPr lang="ru-RU" dirty="0">
              <a:solidFill>
                <a:schemeClr val="accent2">
                  <a:lumMod val="75000"/>
                </a:schemeClr>
              </a:solidFill>
              <a:latin typeface="Arial Black" pitchFamily="34" charset="0"/>
            </a:endParaRPr>
          </a:p>
        </p:txBody>
      </p:sp>
      <p:sp>
        <p:nvSpPr>
          <p:cNvPr id="7" name="TextBox 6"/>
          <p:cNvSpPr txBox="1"/>
          <p:nvPr/>
        </p:nvSpPr>
        <p:spPr>
          <a:xfrm>
            <a:off x="5286348" y="2214554"/>
            <a:ext cx="3857652" cy="369332"/>
          </a:xfrm>
          <a:prstGeom prst="rect">
            <a:avLst/>
          </a:prstGeom>
          <a:noFill/>
        </p:spPr>
        <p:txBody>
          <a:bodyPr wrap="square" rtlCol="0">
            <a:spAutoFit/>
          </a:bodyPr>
          <a:lstStyle/>
          <a:p>
            <a:r>
              <a:rPr lang="ru-RU" dirty="0" smtClean="0">
                <a:solidFill>
                  <a:schemeClr val="accent2">
                    <a:lumMod val="75000"/>
                  </a:schemeClr>
                </a:solidFill>
                <a:latin typeface="Arial Black" pitchFamily="34" charset="0"/>
              </a:rPr>
              <a:t>Принуждение к действию</a:t>
            </a:r>
            <a:endParaRPr lang="ru-RU" dirty="0">
              <a:solidFill>
                <a:schemeClr val="accent2">
                  <a:lumMod val="75000"/>
                </a:schemeClr>
              </a:solidFill>
              <a:latin typeface="Arial Black" pitchFamily="34" charset="0"/>
            </a:endParaRPr>
          </a:p>
        </p:txBody>
      </p:sp>
      <p:sp>
        <p:nvSpPr>
          <p:cNvPr id="8" name="TextBox 7"/>
          <p:cNvSpPr txBox="1"/>
          <p:nvPr/>
        </p:nvSpPr>
        <p:spPr>
          <a:xfrm>
            <a:off x="285720" y="2928934"/>
            <a:ext cx="2143140" cy="646331"/>
          </a:xfrm>
          <a:prstGeom prst="rect">
            <a:avLst/>
          </a:prstGeom>
          <a:noFill/>
        </p:spPr>
        <p:txBody>
          <a:bodyPr wrap="square" rtlCol="0">
            <a:spAutoFit/>
          </a:bodyPr>
          <a:lstStyle/>
          <a:p>
            <a:r>
              <a:rPr lang="ru-RU" dirty="0" smtClean="0">
                <a:solidFill>
                  <a:schemeClr val="accent2">
                    <a:lumMod val="75000"/>
                  </a:schemeClr>
                </a:solidFill>
                <a:latin typeface="Arial Black" pitchFamily="34" charset="0"/>
              </a:rPr>
              <a:t>Порнография</a:t>
            </a:r>
          </a:p>
          <a:p>
            <a:pPr algn="ctr"/>
            <a:endParaRPr lang="ru-RU" dirty="0">
              <a:solidFill>
                <a:schemeClr val="accent2">
                  <a:lumMod val="75000"/>
                </a:schemeClr>
              </a:solidFill>
              <a:latin typeface="Arial Black" pitchFamily="34" charset="0"/>
            </a:endParaRPr>
          </a:p>
        </p:txBody>
      </p:sp>
      <p:sp>
        <p:nvSpPr>
          <p:cNvPr id="9" name="TextBox 8"/>
          <p:cNvSpPr txBox="1"/>
          <p:nvPr/>
        </p:nvSpPr>
        <p:spPr>
          <a:xfrm>
            <a:off x="428596" y="4714884"/>
            <a:ext cx="2286016" cy="646331"/>
          </a:xfrm>
          <a:prstGeom prst="rect">
            <a:avLst/>
          </a:prstGeom>
          <a:noFill/>
        </p:spPr>
        <p:txBody>
          <a:bodyPr wrap="square" rtlCol="0">
            <a:spAutoFit/>
          </a:bodyPr>
          <a:lstStyle/>
          <a:p>
            <a:r>
              <a:rPr lang="ru-RU" dirty="0" smtClean="0">
                <a:solidFill>
                  <a:schemeClr val="accent2">
                    <a:lumMod val="75000"/>
                  </a:schemeClr>
                </a:solidFill>
                <a:latin typeface="Arial Black" pitchFamily="34" charset="0"/>
              </a:rPr>
              <a:t>Контрацепция </a:t>
            </a:r>
          </a:p>
          <a:p>
            <a:pPr algn="ctr"/>
            <a:endParaRPr lang="ru-RU" dirty="0">
              <a:solidFill>
                <a:schemeClr val="accent2">
                  <a:lumMod val="75000"/>
                </a:schemeClr>
              </a:solidFill>
              <a:latin typeface="Arial Black" pitchFamily="34" charset="0"/>
            </a:endParaRPr>
          </a:p>
        </p:txBody>
      </p:sp>
      <p:sp>
        <p:nvSpPr>
          <p:cNvPr id="10" name="TextBox 9"/>
          <p:cNvSpPr txBox="1"/>
          <p:nvPr/>
        </p:nvSpPr>
        <p:spPr>
          <a:xfrm>
            <a:off x="2928926" y="5929330"/>
            <a:ext cx="1285884" cy="369332"/>
          </a:xfrm>
          <a:prstGeom prst="rect">
            <a:avLst/>
          </a:prstGeom>
          <a:noFill/>
        </p:spPr>
        <p:txBody>
          <a:bodyPr wrap="square" rtlCol="0">
            <a:spAutoFit/>
          </a:bodyPr>
          <a:lstStyle/>
          <a:p>
            <a:r>
              <a:rPr lang="ru-RU" dirty="0" smtClean="0">
                <a:solidFill>
                  <a:schemeClr val="accent2">
                    <a:lumMod val="75000"/>
                  </a:schemeClr>
                </a:solidFill>
                <a:latin typeface="Arial Black" pitchFamily="34" charset="0"/>
              </a:rPr>
              <a:t>Аборты </a:t>
            </a:r>
            <a:endParaRPr lang="ru-RU" dirty="0">
              <a:solidFill>
                <a:schemeClr val="accent2">
                  <a:lumMod val="75000"/>
                </a:schemeClr>
              </a:solidFill>
              <a:latin typeface="Arial Black" pitchFamily="34" charset="0"/>
            </a:endParaRPr>
          </a:p>
        </p:txBody>
      </p:sp>
      <p:sp>
        <p:nvSpPr>
          <p:cNvPr id="11" name="TextBox 10"/>
          <p:cNvSpPr txBox="1"/>
          <p:nvPr/>
        </p:nvSpPr>
        <p:spPr>
          <a:xfrm>
            <a:off x="5643570" y="6000768"/>
            <a:ext cx="1643074" cy="369332"/>
          </a:xfrm>
          <a:prstGeom prst="rect">
            <a:avLst/>
          </a:prstGeom>
          <a:noFill/>
        </p:spPr>
        <p:txBody>
          <a:bodyPr wrap="square" rtlCol="0">
            <a:spAutoFit/>
          </a:bodyPr>
          <a:lstStyle/>
          <a:p>
            <a:r>
              <a:rPr lang="ru-RU" dirty="0" smtClean="0">
                <a:solidFill>
                  <a:schemeClr val="accent2">
                    <a:lumMod val="75000"/>
                  </a:schemeClr>
                </a:solidFill>
                <a:latin typeface="Arial Black" pitchFamily="34" charset="0"/>
              </a:rPr>
              <a:t>Эвтаназия</a:t>
            </a:r>
            <a:endParaRPr lang="ru-RU" dirty="0">
              <a:solidFill>
                <a:schemeClr val="accent2">
                  <a:lumMod val="75000"/>
                </a:schemeClr>
              </a:solidFill>
              <a:latin typeface="Arial Black" pitchFamily="34" charset="0"/>
            </a:endParaRPr>
          </a:p>
        </p:txBody>
      </p:sp>
      <p:cxnSp>
        <p:nvCxnSpPr>
          <p:cNvPr id="16" name="Прямая со стрелкой 15"/>
          <p:cNvCxnSpPr/>
          <p:nvPr/>
        </p:nvCxnSpPr>
        <p:spPr>
          <a:xfrm>
            <a:off x="1285852" y="5214950"/>
            <a:ext cx="1357322" cy="71438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Прямая со стрелкой 18"/>
          <p:cNvCxnSpPr/>
          <p:nvPr/>
        </p:nvCxnSpPr>
        <p:spPr>
          <a:xfrm rot="16200000" flipH="1">
            <a:off x="1071539" y="3929065"/>
            <a:ext cx="571501" cy="28575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Прямая со стрелкой 22"/>
          <p:cNvCxnSpPr/>
          <p:nvPr/>
        </p:nvCxnSpPr>
        <p:spPr>
          <a:xfrm>
            <a:off x="4286248" y="6143644"/>
            <a:ext cx="114300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8" name="Прямая со стрелкой 27"/>
          <p:cNvCxnSpPr/>
          <p:nvPr/>
        </p:nvCxnSpPr>
        <p:spPr>
          <a:xfrm>
            <a:off x="3929058" y="1142984"/>
            <a:ext cx="571504" cy="21431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1" name="Прямая со стрелкой 30"/>
          <p:cNvCxnSpPr>
            <a:endCxn id="7" idx="0"/>
          </p:cNvCxnSpPr>
          <p:nvPr/>
        </p:nvCxnSpPr>
        <p:spPr>
          <a:xfrm>
            <a:off x="6643702" y="1714488"/>
            <a:ext cx="571472" cy="50006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600" decel="100000"/>
                                        <p:tgtEl>
                                          <p:spTgt spid="4"/>
                                        </p:tgtEl>
                                      </p:cBhvr>
                                    </p:animEffect>
                                    <p:anim calcmode="lin" valueType="num">
                                      <p:cBhvr>
                                        <p:cTn id="8" dur="1600" decel="100000" fill="hold"/>
                                        <p:tgtEl>
                                          <p:spTgt spid="4"/>
                                        </p:tgtEl>
                                        <p:attrNameLst>
                                          <p:attrName>style.rotation</p:attrName>
                                        </p:attrNameLst>
                                      </p:cBhvr>
                                      <p:tavLst>
                                        <p:tav tm="0">
                                          <p:val>
                                            <p:fltVal val="-90"/>
                                          </p:val>
                                        </p:tav>
                                        <p:tav tm="100000">
                                          <p:val>
                                            <p:fltVal val="0"/>
                                          </p:val>
                                        </p:tav>
                                      </p:tavLst>
                                    </p:anim>
                                    <p:anim calcmode="lin" valueType="num">
                                      <p:cBhvr>
                                        <p:cTn id="9" dur="1600" decel="100000" fill="hold"/>
                                        <p:tgtEl>
                                          <p:spTgt spid="4"/>
                                        </p:tgtEl>
                                        <p:attrNameLst>
                                          <p:attrName>ppt_x</p:attrName>
                                        </p:attrNameLst>
                                      </p:cBhvr>
                                      <p:tavLst>
                                        <p:tav tm="0">
                                          <p:val>
                                            <p:strVal val="#ppt_x+0.4"/>
                                          </p:val>
                                        </p:tav>
                                        <p:tav tm="100000">
                                          <p:val>
                                            <p:strVal val="#ppt_x-0.05"/>
                                          </p:val>
                                        </p:tav>
                                      </p:tavLst>
                                    </p:anim>
                                    <p:anim calcmode="lin" valueType="num">
                                      <p:cBhvr>
                                        <p:cTn id="10" dur="1600" decel="100000" fill="hold"/>
                                        <p:tgtEl>
                                          <p:spTgt spid="4"/>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600" decel="100000"/>
                                        <p:tgtEl>
                                          <p:spTgt spid="5"/>
                                        </p:tgtEl>
                                      </p:cBhvr>
                                    </p:animEffect>
                                    <p:anim calcmode="lin" valueType="num">
                                      <p:cBhvr>
                                        <p:cTn id="18" dur="1600" decel="100000" fill="hold"/>
                                        <p:tgtEl>
                                          <p:spTgt spid="5"/>
                                        </p:tgtEl>
                                        <p:attrNameLst>
                                          <p:attrName>style.rotation</p:attrName>
                                        </p:attrNameLst>
                                      </p:cBhvr>
                                      <p:tavLst>
                                        <p:tav tm="0">
                                          <p:val>
                                            <p:fltVal val="-90"/>
                                          </p:val>
                                        </p:tav>
                                        <p:tav tm="100000">
                                          <p:val>
                                            <p:fltVal val="0"/>
                                          </p:val>
                                        </p:tav>
                                      </p:tavLst>
                                    </p:anim>
                                    <p:anim calcmode="lin" valueType="num">
                                      <p:cBhvr>
                                        <p:cTn id="19" dur="1600" decel="100000" fill="hold"/>
                                        <p:tgtEl>
                                          <p:spTgt spid="5"/>
                                        </p:tgtEl>
                                        <p:attrNameLst>
                                          <p:attrName>ppt_x</p:attrName>
                                        </p:attrNameLst>
                                      </p:cBhvr>
                                      <p:tavLst>
                                        <p:tav tm="0">
                                          <p:val>
                                            <p:strVal val="#ppt_x+0.4"/>
                                          </p:val>
                                        </p:tav>
                                        <p:tav tm="100000">
                                          <p:val>
                                            <p:strVal val="#ppt_x-0.05"/>
                                          </p:val>
                                        </p:tav>
                                      </p:tavLst>
                                    </p:anim>
                                    <p:anim calcmode="lin" valueType="num">
                                      <p:cBhvr>
                                        <p:cTn id="20" dur="1600" decel="100000" fill="hold"/>
                                        <p:tgtEl>
                                          <p:spTgt spid="5"/>
                                        </p:tgtEl>
                                        <p:attrNameLst>
                                          <p:attrName>ppt_y</p:attrName>
                                        </p:attrNameLst>
                                      </p:cBhvr>
                                      <p:tavLst>
                                        <p:tav tm="0">
                                          <p:val>
                                            <p:strVal val="#ppt_y-0.4"/>
                                          </p:val>
                                        </p:tav>
                                        <p:tav tm="100000">
                                          <p:val>
                                            <p:strVal val="#ppt_y+0.1"/>
                                          </p:val>
                                        </p:tav>
                                      </p:tavLst>
                                    </p:anim>
                                    <p:anim calcmode="lin" valueType="num">
                                      <p:cBhvr>
                                        <p:cTn id="21" dur="400" accel="100000" fill="hold">
                                          <p:stCondLst>
                                            <p:cond delay="1600"/>
                                          </p:stCondLst>
                                        </p:cTn>
                                        <p:tgtEl>
                                          <p:spTgt spid="5"/>
                                        </p:tgtEl>
                                        <p:attrNameLst>
                                          <p:attrName>ppt_x</p:attrName>
                                        </p:attrNameLst>
                                      </p:cBhvr>
                                      <p:tavLst>
                                        <p:tav tm="0">
                                          <p:val>
                                            <p:strVal val="#ppt_x-0.05"/>
                                          </p:val>
                                        </p:tav>
                                        <p:tav tm="100000">
                                          <p:val>
                                            <p:strVal val="#ppt_x"/>
                                          </p:val>
                                        </p:tav>
                                      </p:tavLst>
                                    </p:anim>
                                    <p:anim calcmode="lin" valueType="num">
                                      <p:cBhvr>
                                        <p:cTn id="22" dur="400" accel="100000" fill="hold">
                                          <p:stCondLst>
                                            <p:cond delay="16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2000" fill="hold"/>
                                        <p:tgtEl>
                                          <p:spTgt spid="28"/>
                                        </p:tgtEl>
                                        <p:attrNameLst>
                                          <p:attrName>ppt_w</p:attrName>
                                        </p:attrNameLst>
                                      </p:cBhvr>
                                      <p:tavLst>
                                        <p:tav tm="0">
                                          <p:val>
                                            <p:strVal val="#ppt_w*0.70"/>
                                          </p:val>
                                        </p:tav>
                                        <p:tav tm="100000">
                                          <p:val>
                                            <p:strVal val="#ppt_w"/>
                                          </p:val>
                                        </p:tav>
                                      </p:tavLst>
                                    </p:anim>
                                    <p:anim calcmode="lin" valueType="num">
                                      <p:cBhvr>
                                        <p:cTn id="28" dur="2000" fill="hold"/>
                                        <p:tgtEl>
                                          <p:spTgt spid="28"/>
                                        </p:tgtEl>
                                        <p:attrNameLst>
                                          <p:attrName>ppt_h</p:attrName>
                                        </p:attrNameLst>
                                      </p:cBhvr>
                                      <p:tavLst>
                                        <p:tav tm="0">
                                          <p:val>
                                            <p:strVal val="#ppt_h"/>
                                          </p:val>
                                        </p:tav>
                                        <p:tav tm="100000">
                                          <p:val>
                                            <p:strVal val="#ppt_h"/>
                                          </p:val>
                                        </p:tav>
                                      </p:tavLst>
                                    </p:anim>
                                    <p:animEffect transition="in" filter="fade">
                                      <p:cBhvr>
                                        <p:cTn id="29" dur="20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30"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600" decel="100000"/>
                                        <p:tgtEl>
                                          <p:spTgt spid="6"/>
                                        </p:tgtEl>
                                      </p:cBhvr>
                                    </p:animEffect>
                                    <p:anim calcmode="lin" valueType="num">
                                      <p:cBhvr>
                                        <p:cTn id="35" dur="1600" decel="100000" fill="hold"/>
                                        <p:tgtEl>
                                          <p:spTgt spid="6"/>
                                        </p:tgtEl>
                                        <p:attrNameLst>
                                          <p:attrName>style.rotation</p:attrName>
                                        </p:attrNameLst>
                                      </p:cBhvr>
                                      <p:tavLst>
                                        <p:tav tm="0">
                                          <p:val>
                                            <p:fltVal val="-90"/>
                                          </p:val>
                                        </p:tav>
                                        <p:tav tm="100000">
                                          <p:val>
                                            <p:fltVal val="0"/>
                                          </p:val>
                                        </p:tav>
                                      </p:tavLst>
                                    </p:anim>
                                    <p:anim calcmode="lin" valueType="num">
                                      <p:cBhvr>
                                        <p:cTn id="36" dur="1600" decel="100000" fill="hold"/>
                                        <p:tgtEl>
                                          <p:spTgt spid="6"/>
                                        </p:tgtEl>
                                        <p:attrNameLst>
                                          <p:attrName>ppt_x</p:attrName>
                                        </p:attrNameLst>
                                      </p:cBhvr>
                                      <p:tavLst>
                                        <p:tav tm="0">
                                          <p:val>
                                            <p:strVal val="#ppt_x+0.4"/>
                                          </p:val>
                                        </p:tav>
                                        <p:tav tm="100000">
                                          <p:val>
                                            <p:strVal val="#ppt_x-0.05"/>
                                          </p:val>
                                        </p:tav>
                                      </p:tavLst>
                                    </p:anim>
                                    <p:anim calcmode="lin" valueType="num">
                                      <p:cBhvr>
                                        <p:cTn id="37" dur="1600" decel="100000" fill="hold"/>
                                        <p:tgtEl>
                                          <p:spTgt spid="6"/>
                                        </p:tgtEl>
                                        <p:attrNameLst>
                                          <p:attrName>ppt_y</p:attrName>
                                        </p:attrNameLst>
                                      </p:cBhvr>
                                      <p:tavLst>
                                        <p:tav tm="0">
                                          <p:val>
                                            <p:strVal val="#ppt_y-0.4"/>
                                          </p:val>
                                        </p:tav>
                                        <p:tav tm="100000">
                                          <p:val>
                                            <p:strVal val="#ppt_y+0.1"/>
                                          </p:val>
                                        </p:tav>
                                      </p:tavLst>
                                    </p:anim>
                                    <p:anim calcmode="lin" valueType="num">
                                      <p:cBhvr>
                                        <p:cTn id="38"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39"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nodeType="clickEffect">
                                  <p:stCondLst>
                                    <p:cond delay="0"/>
                                  </p:stCondLst>
                                  <p:childTnLst>
                                    <p:set>
                                      <p:cBhvr>
                                        <p:cTn id="43" dur="1" fill="hold">
                                          <p:stCondLst>
                                            <p:cond delay="0"/>
                                          </p:stCondLst>
                                        </p:cTn>
                                        <p:tgtEl>
                                          <p:spTgt spid="31"/>
                                        </p:tgtEl>
                                        <p:attrNameLst>
                                          <p:attrName>style.visibility</p:attrName>
                                        </p:attrNameLst>
                                      </p:cBhvr>
                                      <p:to>
                                        <p:strVal val="visible"/>
                                      </p:to>
                                    </p:set>
                                    <p:anim calcmode="lin" valueType="num">
                                      <p:cBhvr>
                                        <p:cTn id="44" dur="2000" fill="hold"/>
                                        <p:tgtEl>
                                          <p:spTgt spid="31"/>
                                        </p:tgtEl>
                                        <p:attrNameLst>
                                          <p:attrName>ppt_w</p:attrName>
                                        </p:attrNameLst>
                                      </p:cBhvr>
                                      <p:tavLst>
                                        <p:tav tm="0">
                                          <p:val>
                                            <p:strVal val="#ppt_w*0.70"/>
                                          </p:val>
                                        </p:tav>
                                        <p:tav tm="100000">
                                          <p:val>
                                            <p:strVal val="#ppt_w"/>
                                          </p:val>
                                        </p:tav>
                                      </p:tavLst>
                                    </p:anim>
                                    <p:anim calcmode="lin" valueType="num">
                                      <p:cBhvr>
                                        <p:cTn id="45" dur="2000" fill="hold"/>
                                        <p:tgtEl>
                                          <p:spTgt spid="31"/>
                                        </p:tgtEl>
                                        <p:attrNameLst>
                                          <p:attrName>ppt_h</p:attrName>
                                        </p:attrNameLst>
                                      </p:cBhvr>
                                      <p:tavLst>
                                        <p:tav tm="0">
                                          <p:val>
                                            <p:strVal val="#ppt_h"/>
                                          </p:val>
                                        </p:tav>
                                        <p:tav tm="100000">
                                          <p:val>
                                            <p:strVal val="#ppt_h"/>
                                          </p:val>
                                        </p:tav>
                                      </p:tavLst>
                                    </p:anim>
                                    <p:animEffect transition="in" filter="fade">
                                      <p:cBhvr>
                                        <p:cTn id="46" dur="2000"/>
                                        <p:tgtEl>
                                          <p:spTgt spid="31"/>
                                        </p:tgtEl>
                                      </p:cBhvr>
                                    </p:animEffect>
                                  </p:childTnLst>
                                </p:cTn>
                              </p:par>
                            </p:childTnLst>
                          </p:cTn>
                        </p:par>
                      </p:childTnLst>
                    </p:cTn>
                  </p:par>
                  <p:par>
                    <p:cTn id="47" fill="hold">
                      <p:stCondLst>
                        <p:cond delay="indefinite"/>
                      </p:stCondLst>
                      <p:childTnLst>
                        <p:par>
                          <p:cTn id="48" fill="hold">
                            <p:stCondLst>
                              <p:cond delay="0"/>
                            </p:stCondLst>
                            <p:childTnLst>
                              <p:par>
                                <p:cTn id="49" presetID="30"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fade">
                                      <p:cBhvr>
                                        <p:cTn id="51" dur="1600" decel="100000"/>
                                        <p:tgtEl>
                                          <p:spTgt spid="7"/>
                                        </p:tgtEl>
                                      </p:cBhvr>
                                    </p:animEffect>
                                    <p:anim calcmode="lin" valueType="num">
                                      <p:cBhvr>
                                        <p:cTn id="52" dur="1600" decel="100000" fill="hold"/>
                                        <p:tgtEl>
                                          <p:spTgt spid="7"/>
                                        </p:tgtEl>
                                        <p:attrNameLst>
                                          <p:attrName>style.rotation</p:attrName>
                                        </p:attrNameLst>
                                      </p:cBhvr>
                                      <p:tavLst>
                                        <p:tav tm="0">
                                          <p:val>
                                            <p:fltVal val="-90"/>
                                          </p:val>
                                        </p:tav>
                                        <p:tav tm="100000">
                                          <p:val>
                                            <p:fltVal val="0"/>
                                          </p:val>
                                        </p:tav>
                                      </p:tavLst>
                                    </p:anim>
                                    <p:anim calcmode="lin" valueType="num">
                                      <p:cBhvr>
                                        <p:cTn id="53" dur="1600" decel="100000" fill="hold"/>
                                        <p:tgtEl>
                                          <p:spTgt spid="7"/>
                                        </p:tgtEl>
                                        <p:attrNameLst>
                                          <p:attrName>ppt_x</p:attrName>
                                        </p:attrNameLst>
                                      </p:cBhvr>
                                      <p:tavLst>
                                        <p:tav tm="0">
                                          <p:val>
                                            <p:strVal val="#ppt_x+0.4"/>
                                          </p:val>
                                        </p:tav>
                                        <p:tav tm="100000">
                                          <p:val>
                                            <p:strVal val="#ppt_x-0.05"/>
                                          </p:val>
                                        </p:tav>
                                      </p:tavLst>
                                    </p:anim>
                                    <p:anim calcmode="lin" valueType="num">
                                      <p:cBhvr>
                                        <p:cTn id="54" dur="1600" decel="100000" fill="hold"/>
                                        <p:tgtEl>
                                          <p:spTgt spid="7"/>
                                        </p:tgtEl>
                                        <p:attrNameLst>
                                          <p:attrName>ppt_y</p:attrName>
                                        </p:attrNameLst>
                                      </p:cBhvr>
                                      <p:tavLst>
                                        <p:tav tm="0">
                                          <p:val>
                                            <p:strVal val="#ppt_y-0.4"/>
                                          </p:val>
                                        </p:tav>
                                        <p:tav tm="100000">
                                          <p:val>
                                            <p:strVal val="#ppt_y+0.1"/>
                                          </p:val>
                                        </p:tav>
                                      </p:tavLst>
                                    </p:anim>
                                    <p:anim calcmode="lin" valueType="num">
                                      <p:cBhvr>
                                        <p:cTn id="55"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56"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0" presetClass="entr" presetSubtype="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fade">
                                      <p:cBhvr>
                                        <p:cTn id="61" dur="1600" decel="100000"/>
                                        <p:tgtEl>
                                          <p:spTgt spid="8"/>
                                        </p:tgtEl>
                                      </p:cBhvr>
                                    </p:animEffect>
                                    <p:anim calcmode="lin" valueType="num">
                                      <p:cBhvr>
                                        <p:cTn id="62" dur="1600" decel="100000" fill="hold"/>
                                        <p:tgtEl>
                                          <p:spTgt spid="8"/>
                                        </p:tgtEl>
                                        <p:attrNameLst>
                                          <p:attrName>style.rotation</p:attrName>
                                        </p:attrNameLst>
                                      </p:cBhvr>
                                      <p:tavLst>
                                        <p:tav tm="0">
                                          <p:val>
                                            <p:fltVal val="-90"/>
                                          </p:val>
                                        </p:tav>
                                        <p:tav tm="100000">
                                          <p:val>
                                            <p:fltVal val="0"/>
                                          </p:val>
                                        </p:tav>
                                      </p:tavLst>
                                    </p:anim>
                                    <p:anim calcmode="lin" valueType="num">
                                      <p:cBhvr>
                                        <p:cTn id="63" dur="1600" decel="100000" fill="hold"/>
                                        <p:tgtEl>
                                          <p:spTgt spid="8"/>
                                        </p:tgtEl>
                                        <p:attrNameLst>
                                          <p:attrName>ppt_x</p:attrName>
                                        </p:attrNameLst>
                                      </p:cBhvr>
                                      <p:tavLst>
                                        <p:tav tm="0">
                                          <p:val>
                                            <p:strVal val="#ppt_x+0.4"/>
                                          </p:val>
                                        </p:tav>
                                        <p:tav tm="100000">
                                          <p:val>
                                            <p:strVal val="#ppt_x-0.05"/>
                                          </p:val>
                                        </p:tav>
                                      </p:tavLst>
                                    </p:anim>
                                    <p:anim calcmode="lin" valueType="num">
                                      <p:cBhvr>
                                        <p:cTn id="64" dur="1600" decel="100000" fill="hold"/>
                                        <p:tgtEl>
                                          <p:spTgt spid="8"/>
                                        </p:tgtEl>
                                        <p:attrNameLst>
                                          <p:attrName>ppt_y</p:attrName>
                                        </p:attrNameLst>
                                      </p:cBhvr>
                                      <p:tavLst>
                                        <p:tav tm="0">
                                          <p:val>
                                            <p:strVal val="#ppt_y-0.4"/>
                                          </p:val>
                                        </p:tav>
                                        <p:tav tm="100000">
                                          <p:val>
                                            <p:strVal val="#ppt_y+0.1"/>
                                          </p:val>
                                        </p:tav>
                                      </p:tavLst>
                                    </p:anim>
                                    <p:anim calcmode="lin" valueType="num">
                                      <p:cBhvr>
                                        <p:cTn id="65" dur="400" accel="100000" fill="hold">
                                          <p:stCondLst>
                                            <p:cond delay="1600"/>
                                          </p:stCondLst>
                                        </p:cTn>
                                        <p:tgtEl>
                                          <p:spTgt spid="8"/>
                                        </p:tgtEl>
                                        <p:attrNameLst>
                                          <p:attrName>ppt_x</p:attrName>
                                        </p:attrNameLst>
                                      </p:cBhvr>
                                      <p:tavLst>
                                        <p:tav tm="0">
                                          <p:val>
                                            <p:strVal val="#ppt_x-0.05"/>
                                          </p:val>
                                        </p:tav>
                                        <p:tav tm="100000">
                                          <p:val>
                                            <p:strVal val="#ppt_x"/>
                                          </p:val>
                                        </p:tav>
                                      </p:tavLst>
                                    </p:anim>
                                    <p:anim calcmode="lin" valueType="num">
                                      <p:cBhvr>
                                        <p:cTn id="66" dur="400" accel="100000" fill="hold">
                                          <p:stCondLst>
                                            <p:cond delay="16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55" presetClass="entr" presetSubtype="0" fill="hold" nodeType="clickEffect">
                                  <p:stCondLst>
                                    <p:cond delay="0"/>
                                  </p:stCondLst>
                                  <p:childTnLst>
                                    <p:set>
                                      <p:cBhvr>
                                        <p:cTn id="70" dur="1" fill="hold">
                                          <p:stCondLst>
                                            <p:cond delay="0"/>
                                          </p:stCondLst>
                                        </p:cTn>
                                        <p:tgtEl>
                                          <p:spTgt spid="19"/>
                                        </p:tgtEl>
                                        <p:attrNameLst>
                                          <p:attrName>style.visibility</p:attrName>
                                        </p:attrNameLst>
                                      </p:cBhvr>
                                      <p:to>
                                        <p:strVal val="visible"/>
                                      </p:to>
                                    </p:set>
                                    <p:anim calcmode="lin" valueType="num">
                                      <p:cBhvr>
                                        <p:cTn id="71" dur="2000" fill="hold"/>
                                        <p:tgtEl>
                                          <p:spTgt spid="19"/>
                                        </p:tgtEl>
                                        <p:attrNameLst>
                                          <p:attrName>ppt_w</p:attrName>
                                        </p:attrNameLst>
                                      </p:cBhvr>
                                      <p:tavLst>
                                        <p:tav tm="0">
                                          <p:val>
                                            <p:strVal val="#ppt_w*0.70"/>
                                          </p:val>
                                        </p:tav>
                                        <p:tav tm="100000">
                                          <p:val>
                                            <p:strVal val="#ppt_w"/>
                                          </p:val>
                                        </p:tav>
                                      </p:tavLst>
                                    </p:anim>
                                    <p:anim calcmode="lin" valueType="num">
                                      <p:cBhvr>
                                        <p:cTn id="72" dur="2000" fill="hold"/>
                                        <p:tgtEl>
                                          <p:spTgt spid="19"/>
                                        </p:tgtEl>
                                        <p:attrNameLst>
                                          <p:attrName>ppt_h</p:attrName>
                                        </p:attrNameLst>
                                      </p:cBhvr>
                                      <p:tavLst>
                                        <p:tav tm="0">
                                          <p:val>
                                            <p:strVal val="#ppt_h"/>
                                          </p:val>
                                        </p:tav>
                                        <p:tav tm="100000">
                                          <p:val>
                                            <p:strVal val="#ppt_h"/>
                                          </p:val>
                                        </p:tav>
                                      </p:tavLst>
                                    </p:anim>
                                    <p:animEffect transition="in" filter="fade">
                                      <p:cBhvr>
                                        <p:cTn id="73" dur="2000"/>
                                        <p:tgtEl>
                                          <p:spTgt spid="19"/>
                                        </p:tgtEl>
                                      </p:cBhvr>
                                    </p:animEffect>
                                  </p:childTnLst>
                                </p:cTn>
                              </p:par>
                            </p:childTnLst>
                          </p:cTn>
                        </p:par>
                      </p:childTnLst>
                    </p:cTn>
                  </p:par>
                  <p:par>
                    <p:cTn id="74" fill="hold">
                      <p:stCondLst>
                        <p:cond delay="indefinite"/>
                      </p:stCondLst>
                      <p:childTnLst>
                        <p:par>
                          <p:cTn id="75" fill="hold">
                            <p:stCondLst>
                              <p:cond delay="0"/>
                            </p:stCondLst>
                            <p:childTnLst>
                              <p:par>
                                <p:cTn id="76" presetID="30" presetClass="entr" presetSubtype="0" fill="hold" grpId="0" nodeType="clickEffect">
                                  <p:stCondLst>
                                    <p:cond delay="0"/>
                                  </p:stCondLst>
                                  <p:childTnLst>
                                    <p:set>
                                      <p:cBhvr>
                                        <p:cTn id="77" dur="1" fill="hold">
                                          <p:stCondLst>
                                            <p:cond delay="0"/>
                                          </p:stCondLst>
                                        </p:cTn>
                                        <p:tgtEl>
                                          <p:spTgt spid="9"/>
                                        </p:tgtEl>
                                        <p:attrNameLst>
                                          <p:attrName>style.visibility</p:attrName>
                                        </p:attrNameLst>
                                      </p:cBhvr>
                                      <p:to>
                                        <p:strVal val="visible"/>
                                      </p:to>
                                    </p:set>
                                    <p:animEffect transition="in" filter="fade">
                                      <p:cBhvr>
                                        <p:cTn id="78" dur="1600" decel="100000"/>
                                        <p:tgtEl>
                                          <p:spTgt spid="9"/>
                                        </p:tgtEl>
                                      </p:cBhvr>
                                    </p:animEffect>
                                    <p:anim calcmode="lin" valueType="num">
                                      <p:cBhvr>
                                        <p:cTn id="79" dur="1600" decel="100000" fill="hold"/>
                                        <p:tgtEl>
                                          <p:spTgt spid="9"/>
                                        </p:tgtEl>
                                        <p:attrNameLst>
                                          <p:attrName>style.rotation</p:attrName>
                                        </p:attrNameLst>
                                      </p:cBhvr>
                                      <p:tavLst>
                                        <p:tav tm="0">
                                          <p:val>
                                            <p:fltVal val="-90"/>
                                          </p:val>
                                        </p:tav>
                                        <p:tav tm="100000">
                                          <p:val>
                                            <p:fltVal val="0"/>
                                          </p:val>
                                        </p:tav>
                                      </p:tavLst>
                                    </p:anim>
                                    <p:anim calcmode="lin" valueType="num">
                                      <p:cBhvr>
                                        <p:cTn id="80" dur="1600" decel="100000" fill="hold"/>
                                        <p:tgtEl>
                                          <p:spTgt spid="9"/>
                                        </p:tgtEl>
                                        <p:attrNameLst>
                                          <p:attrName>ppt_x</p:attrName>
                                        </p:attrNameLst>
                                      </p:cBhvr>
                                      <p:tavLst>
                                        <p:tav tm="0">
                                          <p:val>
                                            <p:strVal val="#ppt_x+0.4"/>
                                          </p:val>
                                        </p:tav>
                                        <p:tav tm="100000">
                                          <p:val>
                                            <p:strVal val="#ppt_x-0.05"/>
                                          </p:val>
                                        </p:tav>
                                      </p:tavLst>
                                    </p:anim>
                                    <p:anim calcmode="lin" valueType="num">
                                      <p:cBhvr>
                                        <p:cTn id="81" dur="1600" decel="100000" fill="hold"/>
                                        <p:tgtEl>
                                          <p:spTgt spid="9"/>
                                        </p:tgtEl>
                                        <p:attrNameLst>
                                          <p:attrName>ppt_y</p:attrName>
                                        </p:attrNameLst>
                                      </p:cBhvr>
                                      <p:tavLst>
                                        <p:tav tm="0">
                                          <p:val>
                                            <p:strVal val="#ppt_y-0.4"/>
                                          </p:val>
                                        </p:tav>
                                        <p:tav tm="100000">
                                          <p:val>
                                            <p:strVal val="#ppt_y+0.1"/>
                                          </p:val>
                                        </p:tav>
                                      </p:tavLst>
                                    </p:anim>
                                    <p:anim calcmode="lin" valueType="num">
                                      <p:cBhvr>
                                        <p:cTn id="82" dur="400" accel="100000" fill="hold">
                                          <p:stCondLst>
                                            <p:cond delay="1600"/>
                                          </p:stCondLst>
                                        </p:cTn>
                                        <p:tgtEl>
                                          <p:spTgt spid="9"/>
                                        </p:tgtEl>
                                        <p:attrNameLst>
                                          <p:attrName>ppt_x</p:attrName>
                                        </p:attrNameLst>
                                      </p:cBhvr>
                                      <p:tavLst>
                                        <p:tav tm="0">
                                          <p:val>
                                            <p:strVal val="#ppt_x-0.05"/>
                                          </p:val>
                                        </p:tav>
                                        <p:tav tm="100000">
                                          <p:val>
                                            <p:strVal val="#ppt_x"/>
                                          </p:val>
                                        </p:tav>
                                      </p:tavLst>
                                    </p:anim>
                                    <p:anim calcmode="lin" valueType="num">
                                      <p:cBhvr>
                                        <p:cTn id="83" dur="400" accel="100000" fill="hold">
                                          <p:stCondLst>
                                            <p:cond delay="16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55" presetClass="entr" presetSubtype="0" fill="hold" nodeType="clickEffect">
                                  <p:stCondLst>
                                    <p:cond delay="0"/>
                                  </p:stCondLst>
                                  <p:childTnLst>
                                    <p:set>
                                      <p:cBhvr>
                                        <p:cTn id="87" dur="1" fill="hold">
                                          <p:stCondLst>
                                            <p:cond delay="0"/>
                                          </p:stCondLst>
                                        </p:cTn>
                                        <p:tgtEl>
                                          <p:spTgt spid="16"/>
                                        </p:tgtEl>
                                        <p:attrNameLst>
                                          <p:attrName>style.visibility</p:attrName>
                                        </p:attrNameLst>
                                      </p:cBhvr>
                                      <p:to>
                                        <p:strVal val="visible"/>
                                      </p:to>
                                    </p:set>
                                    <p:anim calcmode="lin" valueType="num">
                                      <p:cBhvr>
                                        <p:cTn id="88" dur="2000" fill="hold"/>
                                        <p:tgtEl>
                                          <p:spTgt spid="16"/>
                                        </p:tgtEl>
                                        <p:attrNameLst>
                                          <p:attrName>ppt_w</p:attrName>
                                        </p:attrNameLst>
                                      </p:cBhvr>
                                      <p:tavLst>
                                        <p:tav tm="0">
                                          <p:val>
                                            <p:strVal val="#ppt_w*0.70"/>
                                          </p:val>
                                        </p:tav>
                                        <p:tav tm="100000">
                                          <p:val>
                                            <p:strVal val="#ppt_w"/>
                                          </p:val>
                                        </p:tav>
                                      </p:tavLst>
                                    </p:anim>
                                    <p:anim calcmode="lin" valueType="num">
                                      <p:cBhvr>
                                        <p:cTn id="89" dur="2000" fill="hold"/>
                                        <p:tgtEl>
                                          <p:spTgt spid="16"/>
                                        </p:tgtEl>
                                        <p:attrNameLst>
                                          <p:attrName>ppt_h</p:attrName>
                                        </p:attrNameLst>
                                      </p:cBhvr>
                                      <p:tavLst>
                                        <p:tav tm="0">
                                          <p:val>
                                            <p:strVal val="#ppt_h"/>
                                          </p:val>
                                        </p:tav>
                                        <p:tav tm="100000">
                                          <p:val>
                                            <p:strVal val="#ppt_h"/>
                                          </p:val>
                                        </p:tav>
                                      </p:tavLst>
                                    </p:anim>
                                    <p:animEffect transition="in" filter="fade">
                                      <p:cBhvr>
                                        <p:cTn id="90" dur="2000"/>
                                        <p:tgtEl>
                                          <p:spTgt spid="16"/>
                                        </p:tgtEl>
                                      </p:cBhvr>
                                    </p:animEffect>
                                  </p:childTnLst>
                                </p:cTn>
                              </p:par>
                            </p:childTnLst>
                          </p:cTn>
                        </p:par>
                      </p:childTnLst>
                    </p:cTn>
                  </p:par>
                  <p:par>
                    <p:cTn id="91" fill="hold">
                      <p:stCondLst>
                        <p:cond delay="indefinite"/>
                      </p:stCondLst>
                      <p:childTnLst>
                        <p:par>
                          <p:cTn id="92" fill="hold">
                            <p:stCondLst>
                              <p:cond delay="0"/>
                            </p:stCondLst>
                            <p:childTnLst>
                              <p:par>
                                <p:cTn id="93" presetID="30" presetClass="entr" presetSubtype="0" fill="hold" grpId="0" nodeType="clickEffect">
                                  <p:stCondLst>
                                    <p:cond delay="0"/>
                                  </p:stCondLst>
                                  <p:childTnLst>
                                    <p:set>
                                      <p:cBhvr>
                                        <p:cTn id="94" dur="1" fill="hold">
                                          <p:stCondLst>
                                            <p:cond delay="0"/>
                                          </p:stCondLst>
                                        </p:cTn>
                                        <p:tgtEl>
                                          <p:spTgt spid="10"/>
                                        </p:tgtEl>
                                        <p:attrNameLst>
                                          <p:attrName>style.visibility</p:attrName>
                                        </p:attrNameLst>
                                      </p:cBhvr>
                                      <p:to>
                                        <p:strVal val="visible"/>
                                      </p:to>
                                    </p:set>
                                    <p:animEffect transition="in" filter="fade">
                                      <p:cBhvr>
                                        <p:cTn id="95" dur="1600" decel="100000"/>
                                        <p:tgtEl>
                                          <p:spTgt spid="10"/>
                                        </p:tgtEl>
                                      </p:cBhvr>
                                    </p:animEffect>
                                    <p:anim calcmode="lin" valueType="num">
                                      <p:cBhvr>
                                        <p:cTn id="96" dur="1600" decel="100000" fill="hold"/>
                                        <p:tgtEl>
                                          <p:spTgt spid="10"/>
                                        </p:tgtEl>
                                        <p:attrNameLst>
                                          <p:attrName>style.rotation</p:attrName>
                                        </p:attrNameLst>
                                      </p:cBhvr>
                                      <p:tavLst>
                                        <p:tav tm="0">
                                          <p:val>
                                            <p:fltVal val="-90"/>
                                          </p:val>
                                        </p:tav>
                                        <p:tav tm="100000">
                                          <p:val>
                                            <p:fltVal val="0"/>
                                          </p:val>
                                        </p:tav>
                                      </p:tavLst>
                                    </p:anim>
                                    <p:anim calcmode="lin" valueType="num">
                                      <p:cBhvr>
                                        <p:cTn id="97" dur="1600" decel="100000" fill="hold"/>
                                        <p:tgtEl>
                                          <p:spTgt spid="10"/>
                                        </p:tgtEl>
                                        <p:attrNameLst>
                                          <p:attrName>ppt_x</p:attrName>
                                        </p:attrNameLst>
                                      </p:cBhvr>
                                      <p:tavLst>
                                        <p:tav tm="0">
                                          <p:val>
                                            <p:strVal val="#ppt_x+0.4"/>
                                          </p:val>
                                        </p:tav>
                                        <p:tav tm="100000">
                                          <p:val>
                                            <p:strVal val="#ppt_x-0.05"/>
                                          </p:val>
                                        </p:tav>
                                      </p:tavLst>
                                    </p:anim>
                                    <p:anim calcmode="lin" valueType="num">
                                      <p:cBhvr>
                                        <p:cTn id="98" dur="1600" decel="100000" fill="hold"/>
                                        <p:tgtEl>
                                          <p:spTgt spid="10"/>
                                        </p:tgtEl>
                                        <p:attrNameLst>
                                          <p:attrName>ppt_y</p:attrName>
                                        </p:attrNameLst>
                                      </p:cBhvr>
                                      <p:tavLst>
                                        <p:tav tm="0">
                                          <p:val>
                                            <p:strVal val="#ppt_y-0.4"/>
                                          </p:val>
                                        </p:tav>
                                        <p:tav tm="100000">
                                          <p:val>
                                            <p:strVal val="#ppt_y+0.1"/>
                                          </p:val>
                                        </p:tav>
                                      </p:tavLst>
                                    </p:anim>
                                    <p:anim calcmode="lin" valueType="num">
                                      <p:cBhvr>
                                        <p:cTn id="99" dur="400" accel="100000" fill="hold">
                                          <p:stCondLst>
                                            <p:cond delay="1600"/>
                                          </p:stCondLst>
                                        </p:cTn>
                                        <p:tgtEl>
                                          <p:spTgt spid="10"/>
                                        </p:tgtEl>
                                        <p:attrNameLst>
                                          <p:attrName>ppt_x</p:attrName>
                                        </p:attrNameLst>
                                      </p:cBhvr>
                                      <p:tavLst>
                                        <p:tav tm="0">
                                          <p:val>
                                            <p:strVal val="#ppt_x-0.05"/>
                                          </p:val>
                                        </p:tav>
                                        <p:tav tm="100000">
                                          <p:val>
                                            <p:strVal val="#ppt_x"/>
                                          </p:val>
                                        </p:tav>
                                      </p:tavLst>
                                    </p:anim>
                                    <p:anim calcmode="lin" valueType="num">
                                      <p:cBhvr>
                                        <p:cTn id="100" dur="400" accel="100000" fill="hold">
                                          <p:stCondLst>
                                            <p:cond delay="16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55" presetClass="entr" presetSubtype="0" fill="hold" nodeType="click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p:cTn id="105" dur="2000" fill="hold"/>
                                        <p:tgtEl>
                                          <p:spTgt spid="23"/>
                                        </p:tgtEl>
                                        <p:attrNameLst>
                                          <p:attrName>ppt_w</p:attrName>
                                        </p:attrNameLst>
                                      </p:cBhvr>
                                      <p:tavLst>
                                        <p:tav tm="0">
                                          <p:val>
                                            <p:strVal val="#ppt_w*0.70"/>
                                          </p:val>
                                        </p:tav>
                                        <p:tav tm="100000">
                                          <p:val>
                                            <p:strVal val="#ppt_w"/>
                                          </p:val>
                                        </p:tav>
                                      </p:tavLst>
                                    </p:anim>
                                    <p:anim calcmode="lin" valueType="num">
                                      <p:cBhvr>
                                        <p:cTn id="106" dur="2000" fill="hold"/>
                                        <p:tgtEl>
                                          <p:spTgt spid="23"/>
                                        </p:tgtEl>
                                        <p:attrNameLst>
                                          <p:attrName>ppt_h</p:attrName>
                                        </p:attrNameLst>
                                      </p:cBhvr>
                                      <p:tavLst>
                                        <p:tav tm="0">
                                          <p:val>
                                            <p:strVal val="#ppt_h"/>
                                          </p:val>
                                        </p:tav>
                                        <p:tav tm="100000">
                                          <p:val>
                                            <p:strVal val="#ppt_h"/>
                                          </p:val>
                                        </p:tav>
                                      </p:tavLst>
                                    </p:anim>
                                    <p:animEffect transition="in" filter="fade">
                                      <p:cBhvr>
                                        <p:cTn id="107" dur="2000"/>
                                        <p:tgtEl>
                                          <p:spTgt spid="23"/>
                                        </p:tgtEl>
                                      </p:cBhvr>
                                    </p:animEffect>
                                  </p:childTnLst>
                                </p:cTn>
                              </p:par>
                            </p:childTnLst>
                          </p:cTn>
                        </p:par>
                      </p:childTnLst>
                    </p:cTn>
                  </p:par>
                  <p:par>
                    <p:cTn id="108" fill="hold">
                      <p:stCondLst>
                        <p:cond delay="indefinite"/>
                      </p:stCondLst>
                      <p:childTnLst>
                        <p:par>
                          <p:cTn id="109" fill="hold">
                            <p:stCondLst>
                              <p:cond delay="0"/>
                            </p:stCondLst>
                            <p:childTnLst>
                              <p:par>
                                <p:cTn id="110" presetID="30" presetClass="entr" presetSubtype="0" fill="hold" grpId="0" nodeType="clickEffect">
                                  <p:stCondLst>
                                    <p:cond delay="0"/>
                                  </p:stCondLst>
                                  <p:childTnLst>
                                    <p:set>
                                      <p:cBhvr>
                                        <p:cTn id="111" dur="1" fill="hold">
                                          <p:stCondLst>
                                            <p:cond delay="0"/>
                                          </p:stCondLst>
                                        </p:cTn>
                                        <p:tgtEl>
                                          <p:spTgt spid="11"/>
                                        </p:tgtEl>
                                        <p:attrNameLst>
                                          <p:attrName>style.visibility</p:attrName>
                                        </p:attrNameLst>
                                      </p:cBhvr>
                                      <p:to>
                                        <p:strVal val="visible"/>
                                      </p:to>
                                    </p:set>
                                    <p:animEffect transition="in" filter="fade">
                                      <p:cBhvr>
                                        <p:cTn id="112" dur="1600" decel="100000"/>
                                        <p:tgtEl>
                                          <p:spTgt spid="11"/>
                                        </p:tgtEl>
                                      </p:cBhvr>
                                    </p:animEffect>
                                    <p:anim calcmode="lin" valueType="num">
                                      <p:cBhvr>
                                        <p:cTn id="113" dur="1600" decel="100000" fill="hold"/>
                                        <p:tgtEl>
                                          <p:spTgt spid="11"/>
                                        </p:tgtEl>
                                        <p:attrNameLst>
                                          <p:attrName>style.rotation</p:attrName>
                                        </p:attrNameLst>
                                      </p:cBhvr>
                                      <p:tavLst>
                                        <p:tav tm="0">
                                          <p:val>
                                            <p:fltVal val="-90"/>
                                          </p:val>
                                        </p:tav>
                                        <p:tav tm="100000">
                                          <p:val>
                                            <p:fltVal val="0"/>
                                          </p:val>
                                        </p:tav>
                                      </p:tavLst>
                                    </p:anim>
                                    <p:anim calcmode="lin" valueType="num">
                                      <p:cBhvr>
                                        <p:cTn id="114" dur="1600" decel="100000" fill="hold"/>
                                        <p:tgtEl>
                                          <p:spTgt spid="11"/>
                                        </p:tgtEl>
                                        <p:attrNameLst>
                                          <p:attrName>ppt_x</p:attrName>
                                        </p:attrNameLst>
                                      </p:cBhvr>
                                      <p:tavLst>
                                        <p:tav tm="0">
                                          <p:val>
                                            <p:strVal val="#ppt_x+0.4"/>
                                          </p:val>
                                        </p:tav>
                                        <p:tav tm="100000">
                                          <p:val>
                                            <p:strVal val="#ppt_x-0.05"/>
                                          </p:val>
                                        </p:tav>
                                      </p:tavLst>
                                    </p:anim>
                                    <p:anim calcmode="lin" valueType="num">
                                      <p:cBhvr>
                                        <p:cTn id="115" dur="1600" decel="100000" fill="hold"/>
                                        <p:tgtEl>
                                          <p:spTgt spid="11"/>
                                        </p:tgtEl>
                                        <p:attrNameLst>
                                          <p:attrName>ppt_y</p:attrName>
                                        </p:attrNameLst>
                                      </p:cBhvr>
                                      <p:tavLst>
                                        <p:tav tm="0">
                                          <p:val>
                                            <p:strVal val="#ppt_y-0.4"/>
                                          </p:val>
                                        </p:tav>
                                        <p:tav tm="100000">
                                          <p:val>
                                            <p:strVal val="#ppt_y+0.1"/>
                                          </p:val>
                                        </p:tav>
                                      </p:tavLst>
                                    </p:anim>
                                    <p:anim calcmode="lin" valueType="num">
                                      <p:cBhvr>
                                        <p:cTn id="116" dur="400" accel="100000" fill="hold">
                                          <p:stCondLst>
                                            <p:cond delay="1600"/>
                                          </p:stCondLst>
                                        </p:cTn>
                                        <p:tgtEl>
                                          <p:spTgt spid="11"/>
                                        </p:tgtEl>
                                        <p:attrNameLst>
                                          <p:attrName>ppt_x</p:attrName>
                                        </p:attrNameLst>
                                      </p:cBhvr>
                                      <p:tavLst>
                                        <p:tav tm="0">
                                          <p:val>
                                            <p:strVal val="#ppt_x-0.05"/>
                                          </p:val>
                                        </p:tav>
                                        <p:tav tm="100000">
                                          <p:val>
                                            <p:strVal val="#ppt_x"/>
                                          </p:val>
                                        </p:tav>
                                      </p:tavLst>
                                    </p:anim>
                                    <p:anim calcmode="lin" valueType="num">
                                      <p:cBhvr>
                                        <p:cTn id="117" dur="400" accel="100000" fill="hold">
                                          <p:stCondLst>
                                            <p:cond delay="16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UntitledGrayscale01.jpeg"/>
          <p:cNvPicPr>
            <a:picLocks noChangeAspect="1"/>
          </p:cNvPicPr>
          <p:nvPr/>
        </p:nvPicPr>
        <p:blipFill>
          <a:blip r:embed="rId3"/>
          <a:stretch>
            <a:fillRect/>
          </a:stretch>
        </p:blipFill>
        <p:spPr>
          <a:xfrm>
            <a:off x="0" y="2428869"/>
            <a:ext cx="9144000" cy="4429132"/>
          </a:xfrm>
          <a:prstGeom prst="rect">
            <a:avLst/>
          </a:prstGeom>
        </p:spPr>
        <p:style>
          <a:lnRef idx="2">
            <a:schemeClr val="dk1">
              <a:shade val="50000"/>
            </a:schemeClr>
          </a:lnRef>
          <a:fillRef idx="1">
            <a:schemeClr val="dk1"/>
          </a:fillRef>
          <a:effectRef idx="0">
            <a:schemeClr val="dk1"/>
          </a:effectRef>
          <a:fontRef idx="minor">
            <a:schemeClr val="lt1"/>
          </a:fontRef>
        </p:style>
      </p:pic>
      <p:sp>
        <p:nvSpPr>
          <p:cNvPr id="3" name="Прямоугольник 2"/>
          <p:cNvSpPr/>
          <p:nvPr/>
        </p:nvSpPr>
        <p:spPr>
          <a:xfrm>
            <a:off x="0" y="2357430"/>
            <a:ext cx="9144000"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3600" b="1" dirty="0" smtClean="0">
                <a:ln/>
                <a:solidFill>
                  <a:schemeClr val="accent3"/>
                </a:solidFill>
              </a:rPr>
              <a:t>Мифы о контрацепции</a:t>
            </a:r>
            <a:endParaRPr lang="ru-RU" sz="3600" b="1" dirty="0">
              <a:ln/>
              <a:solidFill>
                <a:schemeClr val="accent3"/>
              </a:solidFill>
            </a:endParaRPr>
          </a:p>
        </p:txBody>
      </p:sp>
      <p:sp>
        <p:nvSpPr>
          <p:cNvPr id="4" name="TextBox 3"/>
          <p:cNvSpPr txBox="1"/>
          <p:nvPr/>
        </p:nvSpPr>
        <p:spPr>
          <a:xfrm>
            <a:off x="428596" y="142852"/>
            <a:ext cx="8429684" cy="1477328"/>
          </a:xfrm>
          <a:prstGeom prst="rect">
            <a:avLst/>
          </a:prstGeom>
          <a:noFill/>
        </p:spPr>
        <p:txBody>
          <a:bodyPr wrap="square" rtlCol="0">
            <a:spAutoFit/>
          </a:bodyPr>
          <a:lstStyle/>
          <a:p>
            <a:r>
              <a:rPr lang="ru-RU" u="sng" dirty="0" smtClean="0">
                <a:solidFill>
                  <a:schemeClr val="accent2">
                    <a:lumMod val="75000"/>
                  </a:schemeClr>
                </a:solidFill>
                <a:latin typeface="Arial Black" pitchFamily="34" charset="0"/>
              </a:rPr>
              <a:t>Контрацепция</a:t>
            </a:r>
            <a:r>
              <a:rPr lang="ru-RU" dirty="0" smtClean="0"/>
              <a:t> – </a:t>
            </a:r>
            <a:r>
              <a:rPr lang="ru-RU" b="1" dirty="0" smtClean="0"/>
              <a:t>это сознательные действия, предотвращающие зачатие. По определению, средствами контрацепции являются средства, предотвращающие зачатие ребёнка , средства направленные на то, что бы обезопасить супругов, средства, приводящие к бесплодности супружеского акта. В действительности, действие контрацептивов выходят далеко за рамки этого определения.</a:t>
            </a:r>
            <a:endParaRPr lang="ru-RU" b="1" dirty="0"/>
          </a:p>
        </p:txBody>
      </p:sp>
      <p:sp>
        <p:nvSpPr>
          <p:cNvPr id="5" name="TextBox 4"/>
          <p:cNvSpPr txBox="1"/>
          <p:nvPr/>
        </p:nvSpPr>
        <p:spPr>
          <a:xfrm>
            <a:off x="500034" y="1643050"/>
            <a:ext cx="8143932" cy="646331"/>
          </a:xfrm>
          <a:prstGeom prst="rect">
            <a:avLst/>
          </a:prstGeom>
          <a:noFill/>
        </p:spPr>
        <p:txBody>
          <a:bodyPr wrap="square" rtlCol="0">
            <a:spAutoFit/>
          </a:bodyPr>
          <a:lstStyle/>
          <a:p>
            <a:r>
              <a:rPr lang="ru-RU" b="1" dirty="0" smtClean="0"/>
              <a:t>Это так же в большей мере средства, которые делают невозможным ускорение в матке уже зачатого ребёнка.</a:t>
            </a:r>
            <a:endParaRPr lang="ru-RU" b="1" dirty="0"/>
          </a:p>
        </p:txBody>
      </p:sp>
      <p:sp>
        <p:nvSpPr>
          <p:cNvPr id="7" name="TextBox 6"/>
          <p:cNvSpPr txBox="1"/>
          <p:nvPr/>
        </p:nvSpPr>
        <p:spPr>
          <a:xfrm>
            <a:off x="0" y="3214686"/>
            <a:ext cx="9144000" cy="923330"/>
          </a:xfrm>
          <a:prstGeom prst="rect">
            <a:avLst/>
          </a:prstGeom>
          <a:noFill/>
        </p:spPr>
        <p:txBody>
          <a:bodyPr wrap="square" rtlCol="0">
            <a:spAutoFit/>
          </a:bodyPr>
          <a:lstStyle/>
          <a:p>
            <a:pPr>
              <a:buFont typeface="Arial" pitchFamily="34" charset="0"/>
              <a:buChar char="•"/>
            </a:pPr>
            <a:r>
              <a:rPr lang="ru-RU" dirty="0" smtClean="0">
                <a:solidFill>
                  <a:srgbClr val="FF0000"/>
                </a:solidFill>
              </a:rPr>
              <a:t> Контрацепция на 100% является эффективной. НЕТ! 100% эффективность –это кастрация, удаление яичников и воздержание. Чем эффективнее контрацепция, тем сильнее вмешательство в организм и тем больший вред она причиняет.</a:t>
            </a:r>
            <a:endParaRPr lang="ru-RU" dirty="0">
              <a:solidFill>
                <a:srgbClr val="FF0000"/>
              </a:solidFill>
            </a:endParaRPr>
          </a:p>
        </p:txBody>
      </p:sp>
      <p:sp>
        <p:nvSpPr>
          <p:cNvPr id="8" name="TextBox 7"/>
          <p:cNvSpPr txBox="1"/>
          <p:nvPr/>
        </p:nvSpPr>
        <p:spPr>
          <a:xfrm>
            <a:off x="0" y="4143380"/>
            <a:ext cx="9144000" cy="1477328"/>
          </a:xfrm>
          <a:prstGeom prst="rect">
            <a:avLst/>
          </a:prstGeom>
          <a:noFill/>
        </p:spPr>
        <p:txBody>
          <a:bodyPr wrap="square" rtlCol="0">
            <a:spAutoFit/>
          </a:bodyPr>
          <a:lstStyle/>
          <a:p>
            <a:pPr marL="342900" indent="-342900">
              <a:buFont typeface="Arial" pitchFamily="34" charset="0"/>
              <a:buChar char="•"/>
            </a:pPr>
            <a:r>
              <a:rPr lang="ru-RU" dirty="0" smtClean="0">
                <a:solidFill>
                  <a:srgbClr val="FF0000"/>
                </a:solidFill>
              </a:rPr>
              <a:t>Противозачаточные таблетки нового поколения не вызывают преждевременных родов. ЭТО НЕПРАВДА!  Если таблетки не заблокируют овуляцию и дойдёт до зачатия ребёнка, то они делают невозможным движение ребёнка в сторону матки, разрушая действие яичников. Если же зародыш попал в матку, которая не готова принять его, ребёнок погибает на 5-7 день жизни.</a:t>
            </a:r>
            <a:endParaRPr lang="ru-RU" dirty="0">
              <a:solidFill>
                <a:srgbClr val="FF0000"/>
              </a:solidFill>
            </a:endParaRPr>
          </a:p>
        </p:txBody>
      </p:sp>
      <p:sp>
        <p:nvSpPr>
          <p:cNvPr id="10" name="TextBox 9"/>
          <p:cNvSpPr txBox="1"/>
          <p:nvPr/>
        </p:nvSpPr>
        <p:spPr>
          <a:xfrm>
            <a:off x="214282" y="5929330"/>
            <a:ext cx="8929718" cy="646331"/>
          </a:xfrm>
          <a:prstGeom prst="rect">
            <a:avLst/>
          </a:prstGeom>
          <a:noFill/>
        </p:spPr>
        <p:txBody>
          <a:bodyPr wrap="square" rtlCol="0">
            <a:spAutoFit/>
          </a:bodyPr>
          <a:lstStyle/>
          <a:p>
            <a:pPr>
              <a:buFont typeface="Arial" pitchFamily="34" charset="0"/>
              <a:buChar char="•"/>
            </a:pPr>
            <a:r>
              <a:rPr lang="ru-RU" dirty="0" smtClean="0">
                <a:solidFill>
                  <a:srgbClr val="FF0000"/>
                </a:solidFill>
              </a:rPr>
              <a:t>Таблетка регулирует циклы. НЕТ! Таблетка обманывает женщину, создавая видимость 28-дневных циклов. </a:t>
            </a:r>
            <a:endParaRPr lang="ru-RU" dirty="0">
              <a:solidFill>
                <a:srgbClr val="FF0000"/>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anim calcmode="lin" valueType="num">
                                      <p:cBhvr>
                                        <p:cTn id="13" dur="2000" fill="hold"/>
                                        <p:tgtEl>
                                          <p:spTgt spid="5"/>
                                        </p:tgtEl>
                                        <p:attrNameLst>
                                          <p:attrName>ppt_x</p:attrName>
                                        </p:attrNameLst>
                                      </p:cBhvr>
                                      <p:tavLst>
                                        <p:tav tm="0">
                                          <p:val>
                                            <p:strVal val="#ppt_x"/>
                                          </p:val>
                                        </p:tav>
                                        <p:tav tm="100000">
                                          <p:val>
                                            <p:strVal val="#ppt_x"/>
                                          </p:val>
                                        </p:tav>
                                      </p:tavLst>
                                    </p:anim>
                                    <p:anim calcmode="lin" valueType="num">
                                      <p:cBhvr>
                                        <p:cTn id="14" dur="2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2000" fill="hold"/>
                                        <p:tgtEl>
                                          <p:spTgt spid="3"/>
                                        </p:tgtEl>
                                        <p:attrNameLst>
                                          <p:attrName>ppt_w</p:attrName>
                                        </p:attrNameLst>
                                      </p:cBhvr>
                                      <p:tavLst>
                                        <p:tav tm="0">
                                          <p:val>
                                            <p:fltVal val="0"/>
                                          </p:val>
                                        </p:tav>
                                        <p:tav tm="100000">
                                          <p:val>
                                            <p:strVal val="#ppt_w"/>
                                          </p:val>
                                        </p:tav>
                                      </p:tavLst>
                                    </p:anim>
                                    <p:anim calcmode="lin" valueType="num">
                                      <p:cBhvr>
                                        <p:cTn id="25" dur="2000" fill="hold"/>
                                        <p:tgtEl>
                                          <p:spTgt spid="3"/>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2000"/>
                                        <p:tgtEl>
                                          <p:spTgt spid="7"/>
                                        </p:tgtEl>
                                      </p:cBhvr>
                                    </p:animEffect>
                                    <p:anim calcmode="lin" valueType="num">
                                      <p:cBhvr>
                                        <p:cTn id="31" dur="2000" fill="hold"/>
                                        <p:tgtEl>
                                          <p:spTgt spid="7"/>
                                        </p:tgtEl>
                                        <p:attrNameLst>
                                          <p:attrName>ppt_x</p:attrName>
                                        </p:attrNameLst>
                                      </p:cBhvr>
                                      <p:tavLst>
                                        <p:tav tm="0">
                                          <p:val>
                                            <p:strVal val="#ppt_x"/>
                                          </p:val>
                                        </p:tav>
                                        <p:tav tm="100000">
                                          <p:val>
                                            <p:strVal val="#ppt_x"/>
                                          </p:val>
                                        </p:tav>
                                      </p:tavLst>
                                    </p:anim>
                                    <p:anim calcmode="lin" valueType="num">
                                      <p:cBhvr>
                                        <p:cTn id="32" dur="2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2000"/>
                                        <p:tgtEl>
                                          <p:spTgt spid="10"/>
                                        </p:tgtEl>
                                      </p:cBhvr>
                                    </p:animEffect>
                                    <p:anim calcmode="lin" valueType="num">
                                      <p:cBhvr>
                                        <p:cTn id="45" dur="2000" fill="hold"/>
                                        <p:tgtEl>
                                          <p:spTgt spid="10"/>
                                        </p:tgtEl>
                                        <p:attrNameLst>
                                          <p:attrName>ppt_x</p:attrName>
                                        </p:attrNameLst>
                                      </p:cBhvr>
                                      <p:tavLst>
                                        <p:tav tm="0">
                                          <p:val>
                                            <p:strVal val="#ppt_x"/>
                                          </p:val>
                                        </p:tav>
                                        <p:tav tm="100000">
                                          <p:val>
                                            <p:strVal val="#ppt_x"/>
                                          </p:val>
                                        </p:tav>
                                      </p:tavLst>
                                    </p:anim>
                                    <p:anim calcmode="lin" valueType="num">
                                      <p:cBhvr>
                                        <p:cTn id="46" dur="2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7" grpId="0"/>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photo383.jpg"/>
          <p:cNvPicPr>
            <a:picLocks noChangeAspect="1"/>
          </p:cNvPicPr>
          <p:nvPr/>
        </p:nvPicPr>
        <p:blipFill>
          <a:blip r:embed="rId2">
            <a:lum bright="30000" contrast="-40000"/>
          </a:blip>
          <a:stretch>
            <a:fillRect/>
          </a:stretch>
        </p:blipFill>
        <p:spPr>
          <a:xfrm>
            <a:off x="0" y="0"/>
            <a:ext cx="9144000" cy="6858000"/>
          </a:xfrm>
          <a:prstGeom prst="rect">
            <a:avLst/>
          </a:prstGeom>
          <a:ln>
            <a:noFill/>
          </a:ln>
          <a:effectLst>
            <a:softEdge rad="112500"/>
          </a:effectLst>
        </p:spPr>
      </p:pic>
      <p:sp>
        <p:nvSpPr>
          <p:cNvPr id="3" name="TextBox 2"/>
          <p:cNvSpPr txBox="1"/>
          <p:nvPr/>
        </p:nvSpPr>
        <p:spPr>
          <a:xfrm>
            <a:off x="642910" y="357166"/>
            <a:ext cx="8001056" cy="1754326"/>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Внутриматочные вкладки (</a:t>
            </a:r>
            <a:r>
              <a:rPr lang="en-US" dirty="0" smtClean="0">
                <a:latin typeface="Arial Black" pitchFamily="34" charset="0"/>
              </a:rPr>
              <a:t>IUD</a:t>
            </a:r>
            <a:r>
              <a:rPr lang="ru-RU" dirty="0" smtClean="0">
                <a:latin typeface="Arial Black" pitchFamily="34" charset="0"/>
              </a:rPr>
              <a:t>, спирали</a:t>
            </a:r>
            <a:r>
              <a:rPr lang="en-US" dirty="0" smtClean="0">
                <a:latin typeface="Arial Black" pitchFamily="34" charset="0"/>
              </a:rPr>
              <a:t>) </a:t>
            </a:r>
            <a:r>
              <a:rPr lang="ru-RU" dirty="0" smtClean="0">
                <a:latin typeface="Arial Black" pitchFamily="34" charset="0"/>
              </a:rPr>
              <a:t>нового поколения являются исключительно контрацептивными средствами. Нет! Механизм действия внутриматочных вкладок таков, что вызывает, как правило, преждевременные роды, выкидыши, повреждённая слизистая оболочка матки не принимает зародыша.</a:t>
            </a:r>
            <a:endParaRPr lang="ru-RU" dirty="0">
              <a:latin typeface="Arial Black" pitchFamily="34" charset="0"/>
            </a:endParaRPr>
          </a:p>
        </p:txBody>
      </p:sp>
      <p:sp>
        <p:nvSpPr>
          <p:cNvPr id="4" name="TextBox 3"/>
          <p:cNvSpPr txBox="1"/>
          <p:nvPr/>
        </p:nvSpPr>
        <p:spPr>
          <a:xfrm>
            <a:off x="928662" y="3786190"/>
            <a:ext cx="6715172" cy="1477328"/>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 Безопасный секс» – это секс с презервативом. НЕТ! Латекс, из которого изготовляют презервативы, содержит микропоры величиной в 5 микрон, величина сперматозоида- 3 микрона , вируса СПИДА - 0,1 микрона. </a:t>
            </a:r>
            <a:endParaRPr lang="ru-RU" dirty="0">
              <a:latin typeface="Arial Black"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ppt_x</p:attrName>
                                        </p:attrNameLst>
                                      </p:cBhvr>
                                      <p:tavLst>
                                        <p:tav tm="0">
                                          <p:val>
                                            <p:strVal val="#ppt_x"/>
                                          </p:val>
                                        </p:tav>
                                        <p:tav tm="100000">
                                          <p:val>
                                            <p:strVal val="#ppt_x"/>
                                          </p:val>
                                        </p:tav>
                                      </p:tavLst>
                                    </p:anim>
                                    <p:anim calcmode="lin" valueType="num">
                                      <p:cBhvr>
                                        <p:cTn id="9" dur="2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ppt_x</p:attrName>
                                        </p:attrNameLst>
                                      </p:cBhvr>
                                      <p:tavLst>
                                        <p:tav tm="0">
                                          <p:val>
                                            <p:strVal val="#ppt_x"/>
                                          </p:val>
                                        </p:tav>
                                        <p:tav tm="100000">
                                          <p:val>
                                            <p:strVal val="#ppt_x"/>
                                          </p:val>
                                        </p:tav>
                                      </p:tavLst>
                                    </p:anim>
                                    <p:anim calcmode="lin" valueType="num">
                                      <p:cBhvr>
                                        <p:cTn id="16" dur="2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24.jpg"/>
          <p:cNvPicPr>
            <a:picLocks noChangeAspect="1"/>
          </p:cNvPicPr>
          <p:nvPr/>
        </p:nvPicPr>
        <p:blipFill>
          <a:blip r:embed="rId2">
            <a:duotone>
              <a:prstClr val="black"/>
              <a:schemeClr val="accent3">
                <a:tint val="45000"/>
                <a:satMod val="400000"/>
              </a:schemeClr>
            </a:duotone>
          </a:blip>
          <a:stretch>
            <a:fillRect/>
          </a:stretch>
        </p:blipFill>
        <p:spPr>
          <a:xfrm>
            <a:off x="0" y="-428652"/>
            <a:ext cx="9144000" cy="7286652"/>
          </a:xfrm>
          <a:prstGeom prst="rect">
            <a:avLst/>
          </a:prstGeom>
          <a:ln w="228600" cap="sq" cmpd="thickThin">
            <a:solidFill>
              <a:srgbClr val="000000"/>
            </a:solidFill>
            <a:prstDash val="solid"/>
            <a:miter lim="800000"/>
          </a:ln>
          <a:effectLst>
            <a:innerShdw blurRad="76200">
              <a:srgbClr val="000000"/>
            </a:innerShdw>
          </a:effectLst>
        </p:spPr>
      </p:pic>
      <p:sp>
        <p:nvSpPr>
          <p:cNvPr id="3" name="Прямоугольник 2"/>
          <p:cNvSpPr/>
          <p:nvPr/>
        </p:nvSpPr>
        <p:spPr>
          <a:xfrm>
            <a:off x="-285784" y="0"/>
            <a:ext cx="2928926" cy="52322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Порнография  </a:t>
            </a:r>
            <a:endParaRPr lang="ru-RU"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TextBox 3"/>
          <p:cNvSpPr txBox="1"/>
          <p:nvPr/>
        </p:nvSpPr>
        <p:spPr>
          <a:xfrm>
            <a:off x="285720" y="428604"/>
            <a:ext cx="6929486" cy="369332"/>
          </a:xfrm>
          <a:prstGeom prst="rect">
            <a:avLst/>
          </a:prstGeom>
          <a:noFill/>
        </p:spPr>
        <p:txBody>
          <a:bodyPr wrap="square" rtlCol="0">
            <a:spAutoFit/>
          </a:bodyPr>
          <a:lstStyle/>
          <a:p>
            <a:r>
              <a:rPr lang="ru-RU" dirty="0" smtClean="0">
                <a:solidFill>
                  <a:srgbClr val="FF0000"/>
                </a:solidFill>
                <a:latin typeface="+mj-lt"/>
              </a:rPr>
              <a:t>(гр. </a:t>
            </a:r>
            <a:r>
              <a:rPr lang="en-US" dirty="0" smtClean="0">
                <a:solidFill>
                  <a:srgbClr val="FF0000"/>
                </a:solidFill>
                <a:latin typeface="+mj-lt"/>
              </a:rPr>
              <a:t>porno-  </a:t>
            </a:r>
            <a:r>
              <a:rPr lang="ru-RU" dirty="0" smtClean="0">
                <a:solidFill>
                  <a:srgbClr val="FF0000"/>
                </a:solidFill>
                <a:latin typeface="+mj-lt"/>
              </a:rPr>
              <a:t>блудница, проститутка, </a:t>
            </a:r>
            <a:r>
              <a:rPr lang="en-US" dirty="0" smtClean="0">
                <a:solidFill>
                  <a:srgbClr val="FF0000"/>
                </a:solidFill>
                <a:latin typeface="+mj-lt"/>
              </a:rPr>
              <a:t>graphos- </a:t>
            </a:r>
            <a:r>
              <a:rPr lang="ru-RU" dirty="0" smtClean="0">
                <a:solidFill>
                  <a:srgbClr val="FF0000"/>
                </a:solidFill>
                <a:latin typeface="+mj-lt"/>
              </a:rPr>
              <a:t>описывать)</a:t>
            </a:r>
            <a:endParaRPr lang="ru-RU" dirty="0">
              <a:solidFill>
                <a:srgbClr val="FF0000"/>
              </a:solidFill>
              <a:latin typeface="+mj-lt"/>
            </a:endParaRPr>
          </a:p>
        </p:txBody>
      </p:sp>
      <p:sp>
        <p:nvSpPr>
          <p:cNvPr id="7" name="TextBox 6"/>
          <p:cNvSpPr txBox="1"/>
          <p:nvPr/>
        </p:nvSpPr>
        <p:spPr>
          <a:xfrm>
            <a:off x="0" y="857232"/>
            <a:ext cx="9286940" cy="1200329"/>
          </a:xfrm>
          <a:prstGeom prst="rect">
            <a:avLst/>
          </a:prstGeom>
          <a:noFill/>
        </p:spPr>
        <p:txBody>
          <a:bodyPr wrap="square" rtlCol="0">
            <a:spAutoFit/>
          </a:bodyPr>
          <a:lstStyle/>
          <a:p>
            <a:r>
              <a:rPr lang="ru-RU" dirty="0" smtClean="0">
                <a:solidFill>
                  <a:srgbClr val="FF0000"/>
                </a:solidFill>
              </a:rPr>
              <a:t>Адресована г лавным образом юношам (большая впечатлительность на изображения).Имеет целью пробудить сексуальность, желание снять напряжения следующими способами: организм – экспериментируй, тебе ничего не угрожает, это нормальный этап развития, или сожительство- немедленно ищи девушку для удовольствий.</a:t>
            </a:r>
            <a:endParaRPr lang="ru-RU" dirty="0">
              <a:solidFill>
                <a:srgbClr val="FF0000"/>
              </a:solidFill>
            </a:endParaRPr>
          </a:p>
        </p:txBody>
      </p:sp>
      <p:sp>
        <p:nvSpPr>
          <p:cNvPr id="9" name="Прямоугольник 8"/>
          <p:cNvSpPr/>
          <p:nvPr/>
        </p:nvSpPr>
        <p:spPr>
          <a:xfrm>
            <a:off x="-500098" y="2214554"/>
            <a:ext cx="3643339" cy="52322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Контрацепция</a:t>
            </a:r>
            <a:endParaRPr lang="ru-RU"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TextBox 9"/>
          <p:cNvSpPr txBox="1"/>
          <p:nvPr/>
        </p:nvSpPr>
        <p:spPr>
          <a:xfrm>
            <a:off x="0" y="2786058"/>
            <a:ext cx="8715404" cy="923330"/>
          </a:xfrm>
          <a:prstGeom prst="rect">
            <a:avLst/>
          </a:prstGeom>
          <a:noFill/>
        </p:spPr>
        <p:txBody>
          <a:bodyPr wrap="square" rtlCol="0">
            <a:spAutoFit/>
          </a:bodyPr>
          <a:lstStyle/>
          <a:p>
            <a:r>
              <a:rPr lang="ru-RU" dirty="0" smtClean="0">
                <a:solidFill>
                  <a:srgbClr val="FF0000"/>
                </a:solidFill>
              </a:rPr>
              <a:t>(лат. </a:t>
            </a:r>
            <a:r>
              <a:rPr lang="en-US" dirty="0" smtClean="0">
                <a:solidFill>
                  <a:srgbClr val="FF0000"/>
                </a:solidFill>
              </a:rPr>
              <a:t>Anti-</a:t>
            </a:r>
            <a:r>
              <a:rPr lang="ru-RU" dirty="0" smtClean="0">
                <a:solidFill>
                  <a:srgbClr val="FF0000"/>
                </a:solidFill>
              </a:rPr>
              <a:t>против,</a:t>
            </a:r>
            <a:r>
              <a:rPr lang="en-US" dirty="0" smtClean="0">
                <a:solidFill>
                  <a:srgbClr val="FF0000"/>
                </a:solidFill>
              </a:rPr>
              <a:t>conception- </a:t>
            </a:r>
            <a:r>
              <a:rPr lang="ru-RU" dirty="0" smtClean="0">
                <a:solidFill>
                  <a:srgbClr val="FF0000"/>
                </a:solidFill>
              </a:rPr>
              <a:t>зачатие). Нужно «обезопасить себя» ребёнок – агрессор, он нам угрожает. « Все так делают, и ты делай так же, только с головой»,- не стоит много размышлять, используй контрацептивы.</a:t>
            </a:r>
            <a:endParaRPr lang="ru-RU" dirty="0">
              <a:solidFill>
                <a:srgbClr val="FF0000"/>
              </a:solidFill>
            </a:endParaRPr>
          </a:p>
        </p:txBody>
      </p:sp>
      <p:sp>
        <p:nvSpPr>
          <p:cNvPr id="12" name="Прямоугольник 11"/>
          <p:cNvSpPr/>
          <p:nvPr/>
        </p:nvSpPr>
        <p:spPr>
          <a:xfrm>
            <a:off x="214282" y="3714752"/>
            <a:ext cx="1405706" cy="52322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Аборты</a:t>
            </a:r>
            <a:endParaRPr lang="ru-RU"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TextBox 12"/>
          <p:cNvSpPr txBox="1"/>
          <p:nvPr/>
        </p:nvSpPr>
        <p:spPr>
          <a:xfrm>
            <a:off x="0" y="4357694"/>
            <a:ext cx="8358246" cy="646331"/>
          </a:xfrm>
          <a:prstGeom prst="rect">
            <a:avLst/>
          </a:prstGeom>
          <a:noFill/>
        </p:spPr>
        <p:txBody>
          <a:bodyPr wrap="square" rtlCol="0">
            <a:spAutoFit/>
          </a:bodyPr>
          <a:lstStyle/>
          <a:p>
            <a:r>
              <a:rPr lang="ru-RU" dirty="0" smtClean="0">
                <a:solidFill>
                  <a:srgbClr val="FF0000"/>
                </a:solidFill>
              </a:rPr>
              <a:t>( англ.</a:t>
            </a:r>
            <a:r>
              <a:rPr lang="en-US" dirty="0" smtClean="0">
                <a:solidFill>
                  <a:srgbClr val="FF0000"/>
                </a:solidFill>
              </a:rPr>
              <a:t>abortion)</a:t>
            </a:r>
            <a:r>
              <a:rPr lang="ru-RU" dirty="0" smtClean="0">
                <a:solidFill>
                  <a:srgbClr val="FF0000"/>
                </a:solidFill>
              </a:rPr>
              <a:t>.</a:t>
            </a:r>
            <a:r>
              <a:rPr lang="en-US" dirty="0" smtClean="0">
                <a:solidFill>
                  <a:srgbClr val="FF0000"/>
                </a:solidFill>
              </a:rPr>
              <a:t> </a:t>
            </a:r>
            <a:r>
              <a:rPr lang="ru-RU" dirty="0" smtClean="0">
                <a:solidFill>
                  <a:srgbClr val="FF0000"/>
                </a:solidFill>
              </a:rPr>
              <a:t>Прерывание, искусственное прерывание беременности. Это отрицание права ребёнка на жизнь и результат неэффективной контрацепции.</a:t>
            </a:r>
            <a:endParaRPr lang="ru-RU" dirty="0">
              <a:solidFill>
                <a:srgbClr val="FF0000"/>
              </a:solidFill>
            </a:endParaRPr>
          </a:p>
        </p:txBody>
      </p:sp>
      <p:sp>
        <p:nvSpPr>
          <p:cNvPr id="14" name="Прямоугольник 13"/>
          <p:cNvSpPr/>
          <p:nvPr/>
        </p:nvSpPr>
        <p:spPr>
          <a:xfrm>
            <a:off x="0" y="5072074"/>
            <a:ext cx="1838966" cy="52322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Эвтаназия</a:t>
            </a:r>
            <a:endParaRPr lang="ru-RU"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5" name="TextBox 14"/>
          <p:cNvSpPr txBox="1"/>
          <p:nvPr/>
        </p:nvSpPr>
        <p:spPr>
          <a:xfrm>
            <a:off x="0" y="5643578"/>
            <a:ext cx="8072494" cy="646331"/>
          </a:xfrm>
          <a:prstGeom prst="rect">
            <a:avLst/>
          </a:prstGeom>
          <a:noFill/>
        </p:spPr>
        <p:txBody>
          <a:bodyPr wrap="square" rtlCol="0">
            <a:spAutoFit/>
          </a:bodyPr>
          <a:lstStyle/>
          <a:p>
            <a:r>
              <a:rPr lang="ru-RU" dirty="0" smtClean="0">
                <a:solidFill>
                  <a:srgbClr val="FF0000"/>
                </a:solidFill>
              </a:rPr>
              <a:t>(гр. </a:t>
            </a:r>
            <a:r>
              <a:rPr lang="en-US" dirty="0" smtClean="0">
                <a:solidFill>
                  <a:srgbClr val="FF0000"/>
                </a:solidFill>
              </a:rPr>
              <a:t>euthanasia- </a:t>
            </a:r>
            <a:r>
              <a:rPr lang="ru-RU" dirty="0" smtClean="0">
                <a:solidFill>
                  <a:srgbClr val="FF0000"/>
                </a:solidFill>
              </a:rPr>
              <a:t>хорошая смерть</a:t>
            </a:r>
            <a:r>
              <a:rPr lang="en-US" dirty="0" smtClean="0">
                <a:solidFill>
                  <a:srgbClr val="FF0000"/>
                </a:solidFill>
              </a:rPr>
              <a:t>)</a:t>
            </a:r>
            <a:r>
              <a:rPr lang="ru-RU" dirty="0" smtClean="0">
                <a:solidFill>
                  <a:srgbClr val="FF0000"/>
                </a:solidFill>
              </a:rPr>
              <a:t>. Это лишение жизни больного человека, инвалида, пожилого человека.</a:t>
            </a:r>
            <a:endParaRPr lang="ru-RU" dirty="0">
              <a:solidFill>
                <a:srgbClr val="FF0000"/>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anim calcmode="lin" valueType="num">
                                      <p:cBhvr>
                                        <p:cTn id="26" dur="2000" fill="hold"/>
                                        <p:tgtEl>
                                          <p:spTgt spid="4"/>
                                        </p:tgtEl>
                                        <p:attrNameLst>
                                          <p:attrName>ppt_x</p:attrName>
                                        </p:attrNameLst>
                                      </p:cBhvr>
                                      <p:tavLst>
                                        <p:tav tm="0">
                                          <p:val>
                                            <p:strVal val="#ppt_x"/>
                                          </p:val>
                                        </p:tav>
                                        <p:tav tm="100000">
                                          <p:val>
                                            <p:strVal val="#ppt_x"/>
                                          </p:val>
                                        </p:tav>
                                      </p:tavLst>
                                    </p:anim>
                                    <p:anim calcmode="lin" valueType="num">
                                      <p:cBhvr>
                                        <p:cTn id="27" dur="2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2000"/>
                                        <p:tgtEl>
                                          <p:spTgt spid="7"/>
                                        </p:tgtEl>
                                      </p:cBhvr>
                                    </p:animEffect>
                                    <p:anim calcmode="lin" valueType="num">
                                      <p:cBhvr>
                                        <p:cTn id="33" dur="2000" fill="hold"/>
                                        <p:tgtEl>
                                          <p:spTgt spid="7"/>
                                        </p:tgtEl>
                                        <p:attrNameLst>
                                          <p:attrName>ppt_x</p:attrName>
                                        </p:attrNameLst>
                                      </p:cBhvr>
                                      <p:tavLst>
                                        <p:tav tm="0">
                                          <p:val>
                                            <p:strVal val="#ppt_x"/>
                                          </p:val>
                                        </p:tav>
                                        <p:tav tm="100000">
                                          <p:val>
                                            <p:strVal val="#ppt_x"/>
                                          </p:val>
                                        </p:tav>
                                      </p:tavLst>
                                    </p:anim>
                                    <p:anim calcmode="lin" valueType="num">
                                      <p:cBhvr>
                                        <p:cTn id="34" dur="2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down)">
                                      <p:cBhvr>
                                        <p:cTn id="39" dur="580">
                                          <p:stCondLst>
                                            <p:cond delay="0"/>
                                          </p:stCondLst>
                                        </p:cTn>
                                        <p:tgtEl>
                                          <p:spTgt spid="9"/>
                                        </p:tgtEl>
                                      </p:cBhvr>
                                    </p:animEffect>
                                    <p:anim calcmode="lin" valueType="num">
                                      <p:cBhvr>
                                        <p:cTn id="40"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5" dur="26">
                                          <p:stCondLst>
                                            <p:cond delay="650"/>
                                          </p:stCondLst>
                                        </p:cTn>
                                        <p:tgtEl>
                                          <p:spTgt spid="9"/>
                                        </p:tgtEl>
                                      </p:cBhvr>
                                      <p:to x="100000" y="60000"/>
                                    </p:animScale>
                                    <p:animScale>
                                      <p:cBhvr>
                                        <p:cTn id="46" dur="166" decel="50000">
                                          <p:stCondLst>
                                            <p:cond delay="676"/>
                                          </p:stCondLst>
                                        </p:cTn>
                                        <p:tgtEl>
                                          <p:spTgt spid="9"/>
                                        </p:tgtEl>
                                      </p:cBhvr>
                                      <p:to x="100000" y="100000"/>
                                    </p:animScale>
                                    <p:animScale>
                                      <p:cBhvr>
                                        <p:cTn id="47" dur="26">
                                          <p:stCondLst>
                                            <p:cond delay="1312"/>
                                          </p:stCondLst>
                                        </p:cTn>
                                        <p:tgtEl>
                                          <p:spTgt spid="9"/>
                                        </p:tgtEl>
                                      </p:cBhvr>
                                      <p:to x="100000" y="80000"/>
                                    </p:animScale>
                                    <p:animScale>
                                      <p:cBhvr>
                                        <p:cTn id="48" dur="166" decel="50000">
                                          <p:stCondLst>
                                            <p:cond delay="1338"/>
                                          </p:stCondLst>
                                        </p:cTn>
                                        <p:tgtEl>
                                          <p:spTgt spid="9"/>
                                        </p:tgtEl>
                                      </p:cBhvr>
                                      <p:to x="100000" y="100000"/>
                                    </p:animScale>
                                    <p:animScale>
                                      <p:cBhvr>
                                        <p:cTn id="49" dur="26">
                                          <p:stCondLst>
                                            <p:cond delay="1642"/>
                                          </p:stCondLst>
                                        </p:cTn>
                                        <p:tgtEl>
                                          <p:spTgt spid="9"/>
                                        </p:tgtEl>
                                      </p:cBhvr>
                                      <p:to x="100000" y="90000"/>
                                    </p:animScale>
                                    <p:animScale>
                                      <p:cBhvr>
                                        <p:cTn id="50" dur="166" decel="50000">
                                          <p:stCondLst>
                                            <p:cond delay="1668"/>
                                          </p:stCondLst>
                                        </p:cTn>
                                        <p:tgtEl>
                                          <p:spTgt spid="9"/>
                                        </p:tgtEl>
                                      </p:cBhvr>
                                      <p:to x="100000" y="100000"/>
                                    </p:animScale>
                                    <p:animScale>
                                      <p:cBhvr>
                                        <p:cTn id="51" dur="26">
                                          <p:stCondLst>
                                            <p:cond delay="1808"/>
                                          </p:stCondLst>
                                        </p:cTn>
                                        <p:tgtEl>
                                          <p:spTgt spid="9"/>
                                        </p:tgtEl>
                                      </p:cBhvr>
                                      <p:to x="100000" y="95000"/>
                                    </p:animScale>
                                    <p:animScale>
                                      <p:cBhvr>
                                        <p:cTn id="52" dur="166" decel="50000">
                                          <p:stCondLst>
                                            <p:cond delay="1834"/>
                                          </p:stCondLst>
                                        </p:cTn>
                                        <p:tgtEl>
                                          <p:spTgt spid="9"/>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2000"/>
                                        <p:tgtEl>
                                          <p:spTgt spid="10"/>
                                        </p:tgtEl>
                                      </p:cBhvr>
                                    </p:animEffect>
                                    <p:anim calcmode="lin" valueType="num">
                                      <p:cBhvr>
                                        <p:cTn id="58" dur="2000" fill="hold"/>
                                        <p:tgtEl>
                                          <p:spTgt spid="10"/>
                                        </p:tgtEl>
                                        <p:attrNameLst>
                                          <p:attrName>ppt_x</p:attrName>
                                        </p:attrNameLst>
                                      </p:cBhvr>
                                      <p:tavLst>
                                        <p:tav tm="0">
                                          <p:val>
                                            <p:strVal val="#ppt_x"/>
                                          </p:val>
                                        </p:tav>
                                        <p:tav tm="100000">
                                          <p:val>
                                            <p:strVal val="#ppt_x"/>
                                          </p:val>
                                        </p:tav>
                                      </p:tavLst>
                                    </p:anim>
                                    <p:anim calcmode="lin" valueType="num">
                                      <p:cBhvr>
                                        <p:cTn id="59" dur="2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6" presetClass="entr" presetSubtype="0"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wipe(down)">
                                      <p:cBhvr>
                                        <p:cTn id="64" dur="580">
                                          <p:stCondLst>
                                            <p:cond delay="0"/>
                                          </p:stCondLst>
                                        </p:cTn>
                                        <p:tgtEl>
                                          <p:spTgt spid="12"/>
                                        </p:tgtEl>
                                      </p:cBhvr>
                                    </p:animEffect>
                                    <p:anim calcmode="lin" valueType="num">
                                      <p:cBhvr>
                                        <p:cTn id="65"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66"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7"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8"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9"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70" dur="26">
                                          <p:stCondLst>
                                            <p:cond delay="650"/>
                                          </p:stCondLst>
                                        </p:cTn>
                                        <p:tgtEl>
                                          <p:spTgt spid="12"/>
                                        </p:tgtEl>
                                      </p:cBhvr>
                                      <p:to x="100000" y="60000"/>
                                    </p:animScale>
                                    <p:animScale>
                                      <p:cBhvr>
                                        <p:cTn id="71" dur="166" decel="50000">
                                          <p:stCondLst>
                                            <p:cond delay="676"/>
                                          </p:stCondLst>
                                        </p:cTn>
                                        <p:tgtEl>
                                          <p:spTgt spid="12"/>
                                        </p:tgtEl>
                                      </p:cBhvr>
                                      <p:to x="100000" y="100000"/>
                                    </p:animScale>
                                    <p:animScale>
                                      <p:cBhvr>
                                        <p:cTn id="72" dur="26">
                                          <p:stCondLst>
                                            <p:cond delay="1312"/>
                                          </p:stCondLst>
                                        </p:cTn>
                                        <p:tgtEl>
                                          <p:spTgt spid="12"/>
                                        </p:tgtEl>
                                      </p:cBhvr>
                                      <p:to x="100000" y="80000"/>
                                    </p:animScale>
                                    <p:animScale>
                                      <p:cBhvr>
                                        <p:cTn id="73" dur="166" decel="50000">
                                          <p:stCondLst>
                                            <p:cond delay="1338"/>
                                          </p:stCondLst>
                                        </p:cTn>
                                        <p:tgtEl>
                                          <p:spTgt spid="12"/>
                                        </p:tgtEl>
                                      </p:cBhvr>
                                      <p:to x="100000" y="100000"/>
                                    </p:animScale>
                                    <p:animScale>
                                      <p:cBhvr>
                                        <p:cTn id="74" dur="26">
                                          <p:stCondLst>
                                            <p:cond delay="1642"/>
                                          </p:stCondLst>
                                        </p:cTn>
                                        <p:tgtEl>
                                          <p:spTgt spid="12"/>
                                        </p:tgtEl>
                                      </p:cBhvr>
                                      <p:to x="100000" y="90000"/>
                                    </p:animScale>
                                    <p:animScale>
                                      <p:cBhvr>
                                        <p:cTn id="75" dur="166" decel="50000">
                                          <p:stCondLst>
                                            <p:cond delay="1668"/>
                                          </p:stCondLst>
                                        </p:cTn>
                                        <p:tgtEl>
                                          <p:spTgt spid="12"/>
                                        </p:tgtEl>
                                      </p:cBhvr>
                                      <p:to x="100000" y="100000"/>
                                    </p:animScale>
                                    <p:animScale>
                                      <p:cBhvr>
                                        <p:cTn id="76" dur="26">
                                          <p:stCondLst>
                                            <p:cond delay="1808"/>
                                          </p:stCondLst>
                                        </p:cTn>
                                        <p:tgtEl>
                                          <p:spTgt spid="12"/>
                                        </p:tgtEl>
                                      </p:cBhvr>
                                      <p:to x="100000" y="95000"/>
                                    </p:animScale>
                                    <p:animScale>
                                      <p:cBhvr>
                                        <p:cTn id="77" dur="166" decel="50000">
                                          <p:stCondLst>
                                            <p:cond delay="1834"/>
                                          </p:stCondLst>
                                        </p:cTn>
                                        <p:tgtEl>
                                          <p:spTgt spid="12"/>
                                        </p:tgtEl>
                                      </p:cBhvr>
                                      <p:to x="100000" y="100000"/>
                                    </p:animScale>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fade">
                                      <p:cBhvr>
                                        <p:cTn id="82" dur="2000"/>
                                        <p:tgtEl>
                                          <p:spTgt spid="13"/>
                                        </p:tgtEl>
                                      </p:cBhvr>
                                    </p:animEffect>
                                    <p:anim calcmode="lin" valueType="num">
                                      <p:cBhvr>
                                        <p:cTn id="83" dur="2000" fill="hold"/>
                                        <p:tgtEl>
                                          <p:spTgt spid="13"/>
                                        </p:tgtEl>
                                        <p:attrNameLst>
                                          <p:attrName>ppt_x</p:attrName>
                                        </p:attrNameLst>
                                      </p:cBhvr>
                                      <p:tavLst>
                                        <p:tav tm="0">
                                          <p:val>
                                            <p:strVal val="#ppt_x"/>
                                          </p:val>
                                        </p:tav>
                                        <p:tav tm="100000">
                                          <p:val>
                                            <p:strVal val="#ppt_x"/>
                                          </p:val>
                                        </p:tav>
                                      </p:tavLst>
                                    </p:anim>
                                    <p:anim calcmode="lin" valueType="num">
                                      <p:cBhvr>
                                        <p:cTn id="84" dur="2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6" presetClass="entr" presetSubtype="0" fill="hold" grpId="0" nodeType="click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down)">
                                      <p:cBhvr>
                                        <p:cTn id="89" dur="580">
                                          <p:stCondLst>
                                            <p:cond delay="0"/>
                                          </p:stCondLst>
                                        </p:cTn>
                                        <p:tgtEl>
                                          <p:spTgt spid="14"/>
                                        </p:tgtEl>
                                      </p:cBhvr>
                                    </p:animEffect>
                                    <p:anim calcmode="lin" valueType="num">
                                      <p:cBhvr>
                                        <p:cTn id="9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95" dur="26">
                                          <p:stCondLst>
                                            <p:cond delay="650"/>
                                          </p:stCondLst>
                                        </p:cTn>
                                        <p:tgtEl>
                                          <p:spTgt spid="14"/>
                                        </p:tgtEl>
                                      </p:cBhvr>
                                      <p:to x="100000" y="60000"/>
                                    </p:animScale>
                                    <p:animScale>
                                      <p:cBhvr>
                                        <p:cTn id="96" dur="166" decel="50000">
                                          <p:stCondLst>
                                            <p:cond delay="676"/>
                                          </p:stCondLst>
                                        </p:cTn>
                                        <p:tgtEl>
                                          <p:spTgt spid="14"/>
                                        </p:tgtEl>
                                      </p:cBhvr>
                                      <p:to x="100000" y="100000"/>
                                    </p:animScale>
                                    <p:animScale>
                                      <p:cBhvr>
                                        <p:cTn id="97" dur="26">
                                          <p:stCondLst>
                                            <p:cond delay="1312"/>
                                          </p:stCondLst>
                                        </p:cTn>
                                        <p:tgtEl>
                                          <p:spTgt spid="14"/>
                                        </p:tgtEl>
                                      </p:cBhvr>
                                      <p:to x="100000" y="80000"/>
                                    </p:animScale>
                                    <p:animScale>
                                      <p:cBhvr>
                                        <p:cTn id="98" dur="166" decel="50000">
                                          <p:stCondLst>
                                            <p:cond delay="1338"/>
                                          </p:stCondLst>
                                        </p:cTn>
                                        <p:tgtEl>
                                          <p:spTgt spid="14"/>
                                        </p:tgtEl>
                                      </p:cBhvr>
                                      <p:to x="100000" y="100000"/>
                                    </p:animScale>
                                    <p:animScale>
                                      <p:cBhvr>
                                        <p:cTn id="99" dur="26">
                                          <p:stCondLst>
                                            <p:cond delay="1642"/>
                                          </p:stCondLst>
                                        </p:cTn>
                                        <p:tgtEl>
                                          <p:spTgt spid="14"/>
                                        </p:tgtEl>
                                      </p:cBhvr>
                                      <p:to x="100000" y="90000"/>
                                    </p:animScale>
                                    <p:animScale>
                                      <p:cBhvr>
                                        <p:cTn id="100" dur="166" decel="50000">
                                          <p:stCondLst>
                                            <p:cond delay="1668"/>
                                          </p:stCondLst>
                                        </p:cTn>
                                        <p:tgtEl>
                                          <p:spTgt spid="14"/>
                                        </p:tgtEl>
                                      </p:cBhvr>
                                      <p:to x="100000" y="100000"/>
                                    </p:animScale>
                                    <p:animScale>
                                      <p:cBhvr>
                                        <p:cTn id="101" dur="26">
                                          <p:stCondLst>
                                            <p:cond delay="1808"/>
                                          </p:stCondLst>
                                        </p:cTn>
                                        <p:tgtEl>
                                          <p:spTgt spid="14"/>
                                        </p:tgtEl>
                                      </p:cBhvr>
                                      <p:to x="100000" y="95000"/>
                                    </p:animScale>
                                    <p:animScale>
                                      <p:cBhvr>
                                        <p:cTn id="102" dur="166" decel="50000">
                                          <p:stCondLst>
                                            <p:cond delay="1834"/>
                                          </p:stCondLst>
                                        </p:cTn>
                                        <p:tgtEl>
                                          <p:spTgt spid="14"/>
                                        </p:tgtEl>
                                      </p:cBhvr>
                                      <p:to x="100000" y="100000"/>
                                    </p:animScale>
                                  </p:childTnLst>
                                </p:cTn>
                              </p:par>
                            </p:childTnLst>
                          </p:cTn>
                        </p:par>
                      </p:childTnLst>
                    </p:cTn>
                  </p:par>
                  <p:par>
                    <p:cTn id="103" fill="hold">
                      <p:stCondLst>
                        <p:cond delay="indefinite"/>
                      </p:stCondLst>
                      <p:childTnLst>
                        <p:par>
                          <p:cTn id="104" fill="hold">
                            <p:stCondLst>
                              <p:cond delay="0"/>
                            </p:stCondLst>
                            <p:childTnLst>
                              <p:par>
                                <p:cTn id="105" presetID="42" presetClass="entr" presetSubtype="0" fill="hold" grpId="0" nodeType="clickEffect">
                                  <p:stCondLst>
                                    <p:cond delay="0"/>
                                  </p:stCondLst>
                                  <p:childTnLst>
                                    <p:set>
                                      <p:cBhvr>
                                        <p:cTn id="106" dur="1" fill="hold">
                                          <p:stCondLst>
                                            <p:cond delay="0"/>
                                          </p:stCondLst>
                                        </p:cTn>
                                        <p:tgtEl>
                                          <p:spTgt spid="15"/>
                                        </p:tgtEl>
                                        <p:attrNameLst>
                                          <p:attrName>style.visibility</p:attrName>
                                        </p:attrNameLst>
                                      </p:cBhvr>
                                      <p:to>
                                        <p:strVal val="visible"/>
                                      </p:to>
                                    </p:set>
                                    <p:animEffect transition="in" filter="fade">
                                      <p:cBhvr>
                                        <p:cTn id="107" dur="3000"/>
                                        <p:tgtEl>
                                          <p:spTgt spid="15"/>
                                        </p:tgtEl>
                                      </p:cBhvr>
                                    </p:animEffect>
                                    <p:anim calcmode="lin" valueType="num">
                                      <p:cBhvr>
                                        <p:cTn id="108" dur="3000" fill="hold"/>
                                        <p:tgtEl>
                                          <p:spTgt spid="15"/>
                                        </p:tgtEl>
                                        <p:attrNameLst>
                                          <p:attrName>ppt_x</p:attrName>
                                        </p:attrNameLst>
                                      </p:cBhvr>
                                      <p:tavLst>
                                        <p:tav tm="0">
                                          <p:val>
                                            <p:strVal val="#ppt_x"/>
                                          </p:val>
                                        </p:tav>
                                        <p:tav tm="100000">
                                          <p:val>
                                            <p:strVal val="#ppt_x"/>
                                          </p:val>
                                        </p:tav>
                                      </p:tavLst>
                                    </p:anim>
                                    <p:anim calcmode="lin" valueType="num">
                                      <p:cBhvr>
                                        <p:cTn id="109" dur="3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9" grpId="0"/>
      <p:bldP spid="10" grpId="0"/>
      <p:bldP spid="12"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descr="0014aaf7fff8ff9ccc2f65ecbc6393b5_big.jpg"/>
          <p:cNvPicPr>
            <a:picLocks noChangeAspect="1"/>
          </p:cNvPicPr>
          <p:nvPr/>
        </p:nvPicPr>
        <p:blipFill>
          <a:blip r:embed="rId2">
            <a:lum bright="40000"/>
          </a:blip>
          <a:stretch>
            <a:fillRect/>
          </a:stretch>
        </p:blipFill>
        <p:spPr>
          <a:xfrm>
            <a:off x="0" y="0"/>
            <a:ext cx="4572000" cy="6858000"/>
          </a:xfrm>
          <a:prstGeom prst="rect">
            <a:avLst/>
          </a:prstGeom>
          <a:ln>
            <a:noFill/>
          </a:ln>
          <a:effectLst>
            <a:softEdge rad="112500"/>
          </a:effectLst>
        </p:spPr>
      </p:pic>
      <p:sp>
        <p:nvSpPr>
          <p:cNvPr id="4" name="Прямоугольник 3"/>
          <p:cNvSpPr/>
          <p:nvPr/>
        </p:nvSpPr>
        <p:spPr>
          <a:xfrm>
            <a:off x="0" y="0"/>
            <a:ext cx="467063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24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Естественная регуляция зачатия</a:t>
            </a:r>
            <a:endParaRPr lang="ru-RU" sz="2400" b="1" u="sng"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Прямоугольник 4"/>
          <p:cNvSpPr/>
          <p:nvPr/>
        </p:nvSpPr>
        <p:spPr>
          <a:xfrm>
            <a:off x="6072198" y="0"/>
            <a:ext cx="2362250"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ru-RU" sz="2400" b="1" u="sng"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Контрацепция</a:t>
            </a:r>
            <a:endParaRPr lang="ru-RU" sz="2400" b="1" u="sng"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6" name="TextBox 5"/>
          <p:cNvSpPr txBox="1"/>
          <p:nvPr/>
        </p:nvSpPr>
        <p:spPr>
          <a:xfrm>
            <a:off x="0" y="500042"/>
            <a:ext cx="4929222" cy="646331"/>
          </a:xfrm>
          <a:prstGeom prst="rect">
            <a:avLst/>
          </a:prstGeom>
          <a:noFill/>
        </p:spPr>
        <p:txBody>
          <a:bodyPr wrap="square" rtlCol="0">
            <a:spAutoFit/>
          </a:bodyPr>
          <a:lstStyle/>
          <a:p>
            <a:pPr>
              <a:buFont typeface="Arial" pitchFamily="34" charset="0"/>
              <a:buChar char="•"/>
            </a:pPr>
            <a:r>
              <a:rPr lang="ru-RU" dirty="0" smtClean="0"/>
              <a:t> </a:t>
            </a:r>
            <a:r>
              <a:rPr lang="ru-RU" dirty="0" smtClean="0">
                <a:latin typeface="Arial Black" pitchFamily="34" charset="0"/>
              </a:rPr>
              <a:t>Естественна, не вредит здоровью, экологична.</a:t>
            </a:r>
            <a:endParaRPr lang="ru-RU" dirty="0">
              <a:latin typeface="Arial Black" pitchFamily="34" charset="0"/>
            </a:endParaRPr>
          </a:p>
        </p:txBody>
      </p:sp>
      <p:sp>
        <p:nvSpPr>
          <p:cNvPr id="7" name="TextBox 6"/>
          <p:cNvSpPr txBox="1"/>
          <p:nvPr/>
        </p:nvSpPr>
        <p:spPr>
          <a:xfrm>
            <a:off x="5214942" y="428604"/>
            <a:ext cx="4286280" cy="923330"/>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 Всегда противоестественна. Чем эффективнее контрацепция</a:t>
            </a:r>
            <a:endParaRPr lang="ru-RU" dirty="0">
              <a:latin typeface="Arial Black" pitchFamily="34" charset="0"/>
            </a:endParaRPr>
          </a:p>
        </p:txBody>
      </p:sp>
      <p:sp>
        <p:nvSpPr>
          <p:cNvPr id="8" name="TextBox 7"/>
          <p:cNvSpPr txBox="1"/>
          <p:nvPr/>
        </p:nvSpPr>
        <p:spPr>
          <a:xfrm>
            <a:off x="0" y="1214422"/>
            <a:ext cx="5500694" cy="646331"/>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Не нарушает природной фертильности и течения супружеской жизни.</a:t>
            </a:r>
            <a:endParaRPr lang="ru-RU" dirty="0">
              <a:latin typeface="Arial Black" pitchFamily="34" charset="0"/>
            </a:endParaRPr>
          </a:p>
        </p:txBody>
      </p:sp>
      <p:sp>
        <p:nvSpPr>
          <p:cNvPr id="11" name="TextBox 10"/>
          <p:cNvSpPr txBox="1"/>
          <p:nvPr/>
        </p:nvSpPr>
        <p:spPr>
          <a:xfrm>
            <a:off x="5286380" y="1428736"/>
            <a:ext cx="4000528" cy="1200329"/>
          </a:xfrm>
          <a:prstGeom prst="rect">
            <a:avLst/>
          </a:prstGeom>
          <a:noFill/>
        </p:spPr>
        <p:txBody>
          <a:bodyPr wrap="square" rtlCol="0">
            <a:spAutoFit/>
          </a:bodyPr>
          <a:lstStyle/>
          <a:p>
            <a:pPr>
              <a:buFont typeface="Arial" pitchFamily="34" charset="0"/>
              <a:buChar char="•"/>
            </a:pPr>
            <a:r>
              <a:rPr lang="ru-RU" dirty="0" smtClean="0"/>
              <a:t> </a:t>
            </a:r>
            <a:r>
              <a:rPr lang="ru-RU" dirty="0" smtClean="0">
                <a:latin typeface="Arial Black" pitchFamily="34" charset="0"/>
              </a:rPr>
              <a:t>Уничтожает или нарушает природную фертильность или течение совместной половой жизни.</a:t>
            </a:r>
            <a:endParaRPr lang="ru-RU" dirty="0">
              <a:latin typeface="Arial Black" pitchFamily="34" charset="0"/>
            </a:endParaRPr>
          </a:p>
        </p:txBody>
      </p:sp>
      <p:sp>
        <p:nvSpPr>
          <p:cNvPr id="12" name="TextBox 11"/>
          <p:cNvSpPr txBox="1"/>
          <p:nvPr/>
        </p:nvSpPr>
        <p:spPr>
          <a:xfrm>
            <a:off x="0" y="1928802"/>
            <a:ext cx="4929190" cy="923330"/>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Женщина сможет распознать и определить признаки своей фертильности.</a:t>
            </a:r>
            <a:endParaRPr lang="ru-RU" dirty="0">
              <a:latin typeface="Arial Black" pitchFamily="34" charset="0"/>
            </a:endParaRPr>
          </a:p>
        </p:txBody>
      </p:sp>
      <p:sp>
        <p:nvSpPr>
          <p:cNvPr id="13" name="TextBox 12"/>
          <p:cNvSpPr txBox="1"/>
          <p:nvPr/>
        </p:nvSpPr>
        <p:spPr>
          <a:xfrm>
            <a:off x="4571968" y="2571744"/>
            <a:ext cx="4572032" cy="923330"/>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Основывается на том, что женщина не способна распознать своей фертильности.</a:t>
            </a:r>
            <a:endParaRPr lang="ru-RU" dirty="0">
              <a:latin typeface="Arial Black" pitchFamily="34" charset="0"/>
            </a:endParaRPr>
          </a:p>
        </p:txBody>
      </p:sp>
      <p:sp>
        <p:nvSpPr>
          <p:cNvPr id="14" name="TextBox 13"/>
          <p:cNvSpPr txBox="1"/>
          <p:nvPr/>
        </p:nvSpPr>
        <p:spPr>
          <a:xfrm>
            <a:off x="0" y="2928934"/>
            <a:ext cx="4071966" cy="1200329"/>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Женщина доверяет себе и своему телу, а муж доверяет своей жене(доверие друг другу).</a:t>
            </a:r>
            <a:endParaRPr lang="ru-RU" dirty="0">
              <a:latin typeface="Arial Black" pitchFamily="34" charset="0"/>
            </a:endParaRPr>
          </a:p>
        </p:txBody>
      </p:sp>
      <p:sp>
        <p:nvSpPr>
          <p:cNvPr id="15" name="TextBox 14"/>
          <p:cNvSpPr txBox="1"/>
          <p:nvPr/>
        </p:nvSpPr>
        <p:spPr>
          <a:xfrm>
            <a:off x="4357686" y="3571876"/>
            <a:ext cx="4786314" cy="646331"/>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Супруги доверяют предметам или фабрике (доверие предметам).</a:t>
            </a:r>
            <a:endParaRPr lang="ru-RU" dirty="0">
              <a:latin typeface="Arial Black" pitchFamily="34" charset="0"/>
            </a:endParaRPr>
          </a:p>
        </p:txBody>
      </p:sp>
      <p:sp>
        <p:nvSpPr>
          <p:cNvPr id="16" name="TextBox 15"/>
          <p:cNvSpPr txBox="1"/>
          <p:nvPr/>
        </p:nvSpPr>
        <p:spPr>
          <a:xfrm>
            <a:off x="0" y="4214818"/>
            <a:ext cx="3929058" cy="923330"/>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Появляется полное одобрение женственности и цикличной фертильности.</a:t>
            </a:r>
            <a:endParaRPr lang="ru-RU" dirty="0">
              <a:latin typeface="Arial Black" pitchFamily="34" charset="0"/>
            </a:endParaRPr>
          </a:p>
        </p:txBody>
      </p:sp>
      <p:sp>
        <p:nvSpPr>
          <p:cNvPr id="18" name="TextBox 17"/>
          <p:cNvSpPr txBox="1"/>
          <p:nvPr/>
        </p:nvSpPr>
        <p:spPr>
          <a:xfrm>
            <a:off x="4143340" y="4286256"/>
            <a:ext cx="5000660" cy="923330"/>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Отсутствие полного одобрения – не одобряет фертильность, а борется с ней.</a:t>
            </a:r>
            <a:endParaRPr lang="ru-RU" dirty="0">
              <a:latin typeface="Arial Black" pitchFamily="34" charset="0"/>
            </a:endParaRPr>
          </a:p>
        </p:txBody>
      </p:sp>
      <p:sp>
        <p:nvSpPr>
          <p:cNvPr id="19" name="TextBox 18"/>
          <p:cNvSpPr txBox="1"/>
          <p:nvPr/>
        </p:nvSpPr>
        <p:spPr>
          <a:xfrm>
            <a:off x="0" y="5214950"/>
            <a:ext cx="4214842" cy="1477328"/>
          </a:xfrm>
          <a:prstGeom prst="rect">
            <a:avLst/>
          </a:prstGeom>
          <a:noFill/>
        </p:spPr>
        <p:txBody>
          <a:bodyPr wrap="square" rtlCol="0">
            <a:spAutoFit/>
          </a:bodyPr>
          <a:lstStyle/>
          <a:p>
            <a:pPr>
              <a:buFont typeface="Arial" pitchFamily="34" charset="0"/>
              <a:buChar char="•"/>
            </a:pPr>
            <a:r>
              <a:rPr lang="en-US" dirty="0" smtClean="0">
                <a:solidFill>
                  <a:schemeClr val="tx1">
                    <a:lumMod val="95000"/>
                    <a:lumOff val="5000"/>
                  </a:schemeClr>
                </a:solidFill>
                <a:latin typeface="Arial Black" pitchFamily="34" charset="0"/>
              </a:rPr>
              <a:t>NPR</a:t>
            </a:r>
            <a:r>
              <a:rPr lang="ru-RU" dirty="0" smtClean="0">
                <a:solidFill>
                  <a:schemeClr val="tx1">
                    <a:lumMod val="95000"/>
                    <a:lumOff val="5000"/>
                  </a:schemeClr>
                </a:solidFill>
                <a:latin typeface="Arial Black" pitchFamily="34" charset="0"/>
              </a:rPr>
              <a:t> (КРФ) называют «ответственным отцовством», потому что она учит ответственности за супруга и детей. </a:t>
            </a:r>
            <a:endParaRPr lang="ru-RU" dirty="0">
              <a:solidFill>
                <a:schemeClr val="tx1">
                  <a:lumMod val="95000"/>
                  <a:lumOff val="5000"/>
                </a:schemeClr>
              </a:solidFill>
            </a:endParaRPr>
          </a:p>
        </p:txBody>
      </p:sp>
      <p:sp>
        <p:nvSpPr>
          <p:cNvPr id="21" name="TextBox 20"/>
          <p:cNvSpPr txBox="1"/>
          <p:nvPr/>
        </p:nvSpPr>
        <p:spPr>
          <a:xfrm>
            <a:off x="4071934" y="5214950"/>
            <a:ext cx="5429288" cy="1200329"/>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Ответственность переносится на предмет или партнёра. Такой подход- если наступит беременность- часто приводит к абортам.</a:t>
            </a:r>
            <a:endParaRPr lang="ru-RU" dirty="0">
              <a:latin typeface="Arial Black"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anim calcmode="lin" valueType="num">
                                      <p:cBhvr>
                                        <p:cTn id="18" dur="2000" fill="hold"/>
                                        <p:tgtEl>
                                          <p:spTgt spid="6"/>
                                        </p:tgtEl>
                                        <p:attrNameLst>
                                          <p:attrName>ppt_x</p:attrName>
                                        </p:attrNameLst>
                                      </p:cBhvr>
                                      <p:tavLst>
                                        <p:tav tm="0">
                                          <p:val>
                                            <p:strVal val="#ppt_x"/>
                                          </p:val>
                                        </p:tav>
                                        <p:tav tm="100000">
                                          <p:val>
                                            <p:strVal val="#ppt_x"/>
                                          </p:val>
                                        </p:tav>
                                      </p:tavLst>
                                    </p:anim>
                                    <p:anim calcmode="lin" valueType="num">
                                      <p:cBhvr>
                                        <p:cTn id="19" dur="2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2000"/>
                                        <p:tgtEl>
                                          <p:spTgt spid="7"/>
                                        </p:tgtEl>
                                      </p:cBhvr>
                                    </p:animEffect>
                                    <p:anim calcmode="lin" valueType="num">
                                      <p:cBhvr>
                                        <p:cTn id="25" dur="2000" fill="hold"/>
                                        <p:tgtEl>
                                          <p:spTgt spid="7"/>
                                        </p:tgtEl>
                                        <p:attrNameLst>
                                          <p:attrName>ppt_x</p:attrName>
                                        </p:attrNameLst>
                                      </p:cBhvr>
                                      <p:tavLst>
                                        <p:tav tm="0">
                                          <p:val>
                                            <p:strVal val="#ppt_x"/>
                                          </p:val>
                                        </p:tav>
                                        <p:tav tm="100000">
                                          <p:val>
                                            <p:strVal val="#ppt_x"/>
                                          </p:val>
                                        </p:tav>
                                      </p:tavLst>
                                    </p:anim>
                                    <p:anim calcmode="lin" valueType="num">
                                      <p:cBhvr>
                                        <p:cTn id="26" dur="2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2000"/>
                                        <p:tgtEl>
                                          <p:spTgt spid="8"/>
                                        </p:tgtEl>
                                      </p:cBhvr>
                                    </p:animEffect>
                                    <p:anim calcmode="lin" valueType="num">
                                      <p:cBhvr>
                                        <p:cTn id="32" dur="2000" fill="hold"/>
                                        <p:tgtEl>
                                          <p:spTgt spid="8"/>
                                        </p:tgtEl>
                                        <p:attrNameLst>
                                          <p:attrName>ppt_x</p:attrName>
                                        </p:attrNameLst>
                                      </p:cBhvr>
                                      <p:tavLst>
                                        <p:tav tm="0">
                                          <p:val>
                                            <p:strVal val="#ppt_x"/>
                                          </p:val>
                                        </p:tav>
                                        <p:tav tm="100000">
                                          <p:val>
                                            <p:strVal val="#ppt_x"/>
                                          </p:val>
                                        </p:tav>
                                      </p:tavLst>
                                    </p:anim>
                                    <p:anim calcmode="lin" valueType="num">
                                      <p:cBhvr>
                                        <p:cTn id="33" dur="2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2000"/>
                                        <p:tgtEl>
                                          <p:spTgt spid="11"/>
                                        </p:tgtEl>
                                      </p:cBhvr>
                                    </p:animEffect>
                                    <p:anim calcmode="lin" valueType="num">
                                      <p:cBhvr>
                                        <p:cTn id="39" dur="2000" fill="hold"/>
                                        <p:tgtEl>
                                          <p:spTgt spid="11"/>
                                        </p:tgtEl>
                                        <p:attrNameLst>
                                          <p:attrName>ppt_x</p:attrName>
                                        </p:attrNameLst>
                                      </p:cBhvr>
                                      <p:tavLst>
                                        <p:tav tm="0">
                                          <p:val>
                                            <p:strVal val="#ppt_x"/>
                                          </p:val>
                                        </p:tav>
                                        <p:tav tm="100000">
                                          <p:val>
                                            <p:strVal val="#ppt_x"/>
                                          </p:val>
                                        </p:tav>
                                      </p:tavLst>
                                    </p:anim>
                                    <p:anim calcmode="lin" valueType="num">
                                      <p:cBhvr>
                                        <p:cTn id="40" dur="2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2000"/>
                                        <p:tgtEl>
                                          <p:spTgt spid="12"/>
                                        </p:tgtEl>
                                      </p:cBhvr>
                                    </p:animEffect>
                                    <p:anim calcmode="lin" valueType="num">
                                      <p:cBhvr>
                                        <p:cTn id="46" dur="2000" fill="hold"/>
                                        <p:tgtEl>
                                          <p:spTgt spid="12"/>
                                        </p:tgtEl>
                                        <p:attrNameLst>
                                          <p:attrName>ppt_x</p:attrName>
                                        </p:attrNameLst>
                                      </p:cBhvr>
                                      <p:tavLst>
                                        <p:tav tm="0">
                                          <p:val>
                                            <p:strVal val="#ppt_x"/>
                                          </p:val>
                                        </p:tav>
                                        <p:tav tm="100000">
                                          <p:val>
                                            <p:strVal val="#ppt_x"/>
                                          </p:val>
                                        </p:tav>
                                      </p:tavLst>
                                    </p:anim>
                                    <p:anim calcmode="lin" valueType="num">
                                      <p:cBhvr>
                                        <p:cTn id="47" dur="2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anim calcmode="lin" valueType="num">
                                      <p:cBhvr>
                                        <p:cTn id="53" dur="2000" fill="hold"/>
                                        <p:tgtEl>
                                          <p:spTgt spid="13"/>
                                        </p:tgtEl>
                                        <p:attrNameLst>
                                          <p:attrName>ppt_x</p:attrName>
                                        </p:attrNameLst>
                                      </p:cBhvr>
                                      <p:tavLst>
                                        <p:tav tm="0">
                                          <p:val>
                                            <p:strVal val="#ppt_x"/>
                                          </p:val>
                                        </p:tav>
                                        <p:tav tm="100000">
                                          <p:val>
                                            <p:strVal val="#ppt_x"/>
                                          </p:val>
                                        </p:tav>
                                      </p:tavLst>
                                    </p:anim>
                                    <p:anim calcmode="lin" valueType="num">
                                      <p:cBhvr>
                                        <p:cTn id="54" dur="2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2000"/>
                                        <p:tgtEl>
                                          <p:spTgt spid="14"/>
                                        </p:tgtEl>
                                      </p:cBhvr>
                                    </p:animEffect>
                                    <p:anim calcmode="lin" valueType="num">
                                      <p:cBhvr>
                                        <p:cTn id="60" dur="2000" fill="hold"/>
                                        <p:tgtEl>
                                          <p:spTgt spid="14"/>
                                        </p:tgtEl>
                                        <p:attrNameLst>
                                          <p:attrName>ppt_x</p:attrName>
                                        </p:attrNameLst>
                                      </p:cBhvr>
                                      <p:tavLst>
                                        <p:tav tm="0">
                                          <p:val>
                                            <p:strVal val="#ppt_x"/>
                                          </p:val>
                                        </p:tav>
                                        <p:tav tm="100000">
                                          <p:val>
                                            <p:strVal val="#ppt_x"/>
                                          </p:val>
                                        </p:tav>
                                      </p:tavLst>
                                    </p:anim>
                                    <p:anim calcmode="lin" valueType="num">
                                      <p:cBhvr>
                                        <p:cTn id="61" dur="2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fade">
                                      <p:cBhvr>
                                        <p:cTn id="66" dur="2000"/>
                                        <p:tgtEl>
                                          <p:spTgt spid="15"/>
                                        </p:tgtEl>
                                      </p:cBhvr>
                                    </p:animEffect>
                                    <p:anim calcmode="lin" valueType="num">
                                      <p:cBhvr>
                                        <p:cTn id="67" dur="2000" fill="hold"/>
                                        <p:tgtEl>
                                          <p:spTgt spid="15"/>
                                        </p:tgtEl>
                                        <p:attrNameLst>
                                          <p:attrName>ppt_x</p:attrName>
                                        </p:attrNameLst>
                                      </p:cBhvr>
                                      <p:tavLst>
                                        <p:tav tm="0">
                                          <p:val>
                                            <p:strVal val="#ppt_x"/>
                                          </p:val>
                                        </p:tav>
                                        <p:tav tm="100000">
                                          <p:val>
                                            <p:strVal val="#ppt_x"/>
                                          </p:val>
                                        </p:tav>
                                      </p:tavLst>
                                    </p:anim>
                                    <p:anim calcmode="lin" valueType="num">
                                      <p:cBhvr>
                                        <p:cTn id="68" dur="2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nodeType="clickEffect">
                                  <p:stCondLst>
                                    <p:cond delay="0"/>
                                  </p:stCondLst>
                                  <p:childTnLst>
                                    <p:set>
                                      <p:cBhvr>
                                        <p:cTn id="72" dur="1" fill="hold">
                                          <p:stCondLst>
                                            <p:cond delay="0"/>
                                          </p:stCondLst>
                                        </p:cTn>
                                        <p:tgtEl>
                                          <p:spTgt spid="16">
                                            <p:txEl>
                                              <p:pRg st="0" end="0"/>
                                            </p:txEl>
                                          </p:spTgt>
                                        </p:tgtEl>
                                        <p:attrNameLst>
                                          <p:attrName>style.visibility</p:attrName>
                                        </p:attrNameLst>
                                      </p:cBhvr>
                                      <p:to>
                                        <p:strVal val="visible"/>
                                      </p:to>
                                    </p:set>
                                    <p:animEffect transition="in" filter="fade">
                                      <p:cBhvr>
                                        <p:cTn id="73" dur="2000"/>
                                        <p:tgtEl>
                                          <p:spTgt spid="16">
                                            <p:txEl>
                                              <p:pRg st="0" end="0"/>
                                            </p:txEl>
                                          </p:spTgt>
                                        </p:tgtEl>
                                      </p:cBhvr>
                                    </p:animEffect>
                                    <p:anim calcmode="lin" valueType="num">
                                      <p:cBhvr>
                                        <p:cTn id="74" dur="2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75" dur="2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2000"/>
                                        <p:tgtEl>
                                          <p:spTgt spid="18"/>
                                        </p:tgtEl>
                                      </p:cBhvr>
                                    </p:animEffect>
                                    <p:anim calcmode="lin" valueType="num">
                                      <p:cBhvr>
                                        <p:cTn id="81" dur="2000" fill="hold"/>
                                        <p:tgtEl>
                                          <p:spTgt spid="18"/>
                                        </p:tgtEl>
                                        <p:attrNameLst>
                                          <p:attrName>ppt_x</p:attrName>
                                        </p:attrNameLst>
                                      </p:cBhvr>
                                      <p:tavLst>
                                        <p:tav tm="0">
                                          <p:val>
                                            <p:strVal val="#ppt_x"/>
                                          </p:val>
                                        </p:tav>
                                        <p:tav tm="100000">
                                          <p:val>
                                            <p:strVal val="#ppt_x"/>
                                          </p:val>
                                        </p:tav>
                                      </p:tavLst>
                                    </p:anim>
                                    <p:anim calcmode="lin" valueType="num">
                                      <p:cBhvr>
                                        <p:cTn id="82" dur="2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2000"/>
                                        <p:tgtEl>
                                          <p:spTgt spid="19"/>
                                        </p:tgtEl>
                                      </p:cBhvr>
                                    </p:animEffect>
                                    <p:anim calcmode="lin" valueType="num">
                                      <p:cBhvr>
                                        <p:cTn id="88" dur="2000" fill="hold"/>
                                        <p:tgtEl>
                                          <p:spTgt spid="19"/>
                                        </p:tgtEl>
                                        <p:attrNameLst>
                                          <p:attrName>ppt_x</p:attrName>
                                        </p:attrNameLst>
                                      </p:cBhvr>
                                      <p:tavLst>
                                        <p:tav tm="0">
                                          <p:val>
                                            <p:strVal val="#ppt_x"/>
                                          </p:val>
                                        </p:tav>
                                        <p:tav tm="100000">
                                          <p:val>
                                            <p:strVal val="#ppt_x"/>
                                          </p:val>
                                        </p:tav>
                                      </p:tavLst>
                                    </p:anim>
                                    <p:anim calcmode="lin" valueType="num">
                                      <p:cBhvr>
                                        <p:cTn id="89" dur="2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fade">
                                      <p:cBhvr>
                                        <p:cTn id="94" dur="2000"/>
                                        <p:tgtEl>
                                          <p:spTgt spid="21"/>
                                        </p:tgtEl>
                                      </p:cBhvr>
                                    </p:animEffect>
                                    <p:anim calcmode="lin" valueType="num">
                                      <p:cBhvr>
                                        <p:cTn id="95" dur="2000" fill="hold"/>
                                        <p:tgtEl>
                                          <p:spTgt spid="21"/>
                                        </p:tgtEl>
                                        <p:attrNameLst>
                                          <p:attrName>ppt_x</p:attrName>
                                        </p:attrNameLst>
                                      </p:cBhvr>
                                      <p:tavLst>
                                        <p:tav tm="0">
                                          <p:val>
                                            <p:strVal val="#ppt_x"/>
                                          </p:val>
                                        </p:tav>
                                        <p:tav tm="100000">
                                          <p:val>
                                            <p:strVal val="#ppt_x"/>
                                          </p:val>
                                        </p:tav>
                                      </p:tavLst>
                                    </p:anim>
                                    <p:anim calcmode="lin" valueType="num">
                                      <p:cBhvr>
                                        <p:cTn id="96" dur="2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1" grpId="0"/>
      <p:bldP spid="12" grpId="0"/>
      <p:bldP spid="13" grpId="0"/>
      <p:bldP spid="14" grpId="0"/>
      <p:bldP spid="15" grpId="0"/>
      <p:bldP spid="18" grpId="0"/>
      <p:bldP spid="19"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photo437.jpg"/>
          <p:cNvPicPr>
            <a:picLocks noChangeAspect="1"/>
          </p:cNvPicPr>
          <p:nvPr/>
        </p:nvPicPr>
        <p:blipFill>
          <a:blip r:embed="rId2">
            <a:lum bright="20000" contrast="-40000"/>
          </a:blip>
          <a:stretch>
            <a:fillRect/>
          </a:stretch>
        </p:blipFill>
        <p:spPr>
          <a:xfrm>
            <a:off x="3643306" y="0"/>
            <a:ext cx="5500694" cy="6858000"/>
          </a:xfrm>
          <a:prstGeom prst="rect">
            <a:avLst/>
          </a:prstGeom>
          <a:ln>
            <a:noFill/>
          </a:ln>
          <a:effectLst>
            <a:softEdge rad="112500"/>
          </a:effectLst>
        </p:spPr>
      </p:pic>
      <p:sp>
        <p:nvSpPr>
          <p:cNvPr id="3" name="TextBox 2"/>
          <p:cNvSpPr txBox="1"/>
          <p:nvPr/>
        </p:nvSpPr>
        <p:spPr>
          <a:xfrm>
            <a:off x="0" y="214290"/>
            <a:ext cx="4500562" cy="923330"/>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Требует систематичной работы над собой, учит властвовать над своим телом.</a:t>
            </a:r>
            <a:endParaRPr lang="ru-RU" dirty="0">
              <a:latin typeface="Arial Black" pitchFamily="34" charset="0"/>
            </a:endParaRPr>
          </a:p>
        </p:txBody>
      </p:sp>
      <p:sp>
        <p:nvSpPr>
          <p:cNvPr id="4" name="TextBox 3"/>
          <p:cNvSpPr txBox="1"/>
          <p:nvPr/>
        </p:nvSpPr>
        <p:spPr>
          <a:xfrm>
            <a:off x="4286248" y="285728"/>
            <a:ext cx="4857752" cy="923330"/>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Не требует размышлений, женщина всегда готова к тому, что бы её использовать.</a:t>
            </a:r>
            <a:endParaRPr lang="ru-RU" dirty="0">
              <a:latin typeface="Arial Black" pitchFamily="34" charset="0"/>
            </a:endParaRPr>
          </a:p>
        </p:txBody>
      </p:sp>
      <p:sp>
        <p:nvSpPr>
          <p:cNvPr id="5" name="TextBox 4"/>
          <p:cNvSpPr txBox="1"/>
          <p:nvPr/>
        </p:nvSpPr>
        <p:spPr>
          <a:xfrm>
            <a:off x="0" y="1142984"/>
            <a:ext cx="4000496" cy="1754326"/>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Благодаря перерывам, естественная регуляция семьи рождает определённый сексуальный «голод», а это способствует верности одному партнёру. </a:t>
            </a:r>
            <a:endParaRPr lang="ru-RU" dirty="0">
              <a:latin typeface="Arial Black" pitchFamily="34" charset="0"/>
            </a:endParaRPr>
          </a:p>
        </p:txBody>
      </p:sp>
      <p:sp>
        <p:nvSpPr>
          <p:cNvPr id="6" name="TextBox 5"/>
          <p:cNvSpPr txBox="1"/>
          <p:nvPr/>
        </p:nvSpPr>
        <p:spPr>
          <a:xfrm>
            <a:off x="3857620" y="1285860"/>
            <a:ext cx="5000628" cy="1200329"/>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Отсутствие периодов воздержание может привести к пресыщению, а это часто приводит к желанию сменить партнёра</a:t>
            </a:r>
            <a:r>
              <a:rPr lang="ru-RU" dirty="0" smtClean="0"/>
              <a:t>.</a:t>
            </a:r>
            <a:endParaRPr lang="ru-RU" dirty="0"/>
          </a:p>
        </p:txBody>
      </p:sp>
      <p:sp>
        <p:nvSpPr>
          <p:cNvPr id="7" name="TextBox 6"/>
          <p:cNvSpPr txBox="1"/>
          <p:nvPr/>
        </p:nvSpPr>
        <p:spPr>
          <a:xfrm>
            <a:off x="0" y="2928934"/>
            <a:ext cx="3714744" cy="1477328"/>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Способствует диалогу между супругами: муж должен узнать, в каком периоде цикла находится жена.</a:t>
            </a:r>
            <a:endParaRPr lang="ru-RU" dirty="0">
              <a:latin typeface="Arial Black" pitchFamily="34" charset="0"/>
            </a:endParaRPr>
          </a:p>
        </p:txBody>
      </p:sp>
      <p:sp>
        <p:nvSpPr>
          <p:cNvPr id="8" name="TextBox 7"/>
          <p:cNvSpPr txBox="1"/>
          <p:nvPr/>
        </p:nvSpPr>
        <p:spPr>
          <a:xfrm>
            <a:off x="3786150" y="2571744"/>
            <a:ext cx="5357850" cy="1477328"/>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Часто уничтожает диалог между супругами, на эти темы они. Как правило, не разговаривают: женщина должна сама себя обезопасить, и это её проблема.</a:t>
            </a:r>
            <a:endParaRPr lang="ru-RU" dirty="0">
              <a:latin typeface="Arial Black" pitchFamily="34" charset="0"/>
            </a:endParaRPr>
          </a:p>
        </p:txBody>
      </p:sp>
      <p:sp>
        <p:nvSpPr>
          <p:cNvPr id="9" name="TextBox 8"/>
          <p:cNvSpPr txBox="1"/>
          <p:nvPr/>
        </p:nvSpPr>
        <p:spPr>
          <a:xfrm>
            <a:off x="0" y="4429132"/>
            <a:ext cx="4143372" cy="1200329"/>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Женщина остаётся независимой, сама сможет справится со своими проблемами.</a:t>
            </a:r>
            <a:endParaRPr lang="ru-RU" dirty="0">
              <a:latin typeface="Arial Black" pitchFamily="34" charset="0"/>
            </a:endParaRPr>
          </a:p>
        </p:txBody>
      </p:sp>
      <p:sp>
        <p:nvSpPr>
          <p:cNvPr id="10" name="TextBox 9"/>
          <p:cNvSpPr txBox="1"/>
          <p:nvPr/>
        </p:nvSpPr>
        <p:spPr>
          <a:xfrm>
            <a:off x="3857620" y="4214818"/>
            <a:ext cx="5072066" cy="646331"/>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Появляется зависимость от средств, препаратов, продукции.</a:t>
            </a:r>
            <a:endParaRPr lang="ru-RU" dirty="0">
              <a:latin typeface="Arial Black" pitchFamily="34" charset="0"/>
            </a:endParaRPr>
          </a:p>
        </p:txBody>
      </p:sp>
      <p:sp>
        <p:nvSpPr>
          <p:cNvPr id="11" name="TextBox 10"/>
          <p:cNvSpPr txBox="1"/>
          <p:nvPr/>
        </p:nvSpPr>
        <p:spPr>
          <a:xfrm>
            <a:off x="0" y="5643578"/>
            <a:ext cx="4500562" cy="923330"/>
          </a:xfrm>
          <a:prstGeom prst="rect">
            <a:avLst/>
          </a:prstGeom>
          <a:noFill/>
        </p:spPr>
        <p:txBody>
          <a:bodyPr wrap="square" rtlCol="0">
            <a:spAutoFit/>
          </a:bodyPr>
          <a:lstStyle/>
          <a:p>
            <a:pPr>
              <a:buFont typeface="Arial" pitchFamily="34" charset="0"/>
              <a:buChar char="•"/>
            </a:pPr>
            <a:r>
              <a:rPr lang="ru-RU" dirty="0" smtClean="0"/>
              <a:t> </a:t>
            </a:r>
            <a:r>
              <a:rPr lang="ru-RU" dirty="0" smtClean="0">
                <a:latin typeface="Arial Black" pitchFamily="34" charset="0"/>
              </a:rPr>
              <a:t>Облегчает переживание секса как полного личностного контакта.</a:t>
            </a:r>
            <a:endParaRPr lang="ru-RU" dirty="0">
              <a:latin typeface="Arial Black" pitchFamily="34" charset="0"/>
            </a:endParaRPr>
          </a:p>
        </p:txBody>
      </p:sp>
      <p:sp>
        <p:nvSpPr>
          <p:cNvPr id="12" name="TextBox 11"/>
          <p:cNvSpPr txBox="1"/>
          <p:nvPr/>
        </p:nvSpPr>
        <p:spPr>
          <a:xfrm>
            <a:off x="4357686" y="5357826"/>
            <a:ext cx="4786314" cy="646331"/>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Внимание сосредотачивается на теле и удовольствиях.</a:t>
            </a:r>
            <a:endParaRPr lang="ru-RU" dirty="0">
              <a:latin typeface="Arial Black"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ppt_x</p:attrName>
                                        </p:attrNameLst>
                                      </p:cBhvr>
                                      <p:tavLst>
                                        <p:tav tm="0">
                                          <p:val>
                                            <p:strVal val="#ppt_x"/>
                                          </p:val>
                                        </p:tav>
                                        <p:tav tm="100000">
                                          <p:val>
                                            <p:strVal val="#ppt_x"/>
                                          </p:val>
                                        </p:tav>
                                      </p:tavLst>
                                    </p:anim>
                                    <p:anim calcmode="lin" valueType="num">
                                      <p:cBhvr>
                                        <p:cTn id="9" dur="2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ppt_x</p:attrName>
                                        </p:attrNameLst>
                                      </p:cBhvr>
                                      <p:tavLst>
                                        <p:tav tm="0">
                                          <p:val>
                                            <p:strVal val="#ppt_x"/>
                                          </p:val>
                                        </p:tav>
                                        <p:tav tm="100000">
                                          <p:val>
                                            <p:strVal val="#ppt_x"/>
                                          </p:val>
                                        </p:tav>
                                      </p:tavLst>
                                    </p:anim>
                                    <p:anim calcmode="lin" valueType="num">
                                      <p:cBhvr>
                                        <p:cTn id="16" dur="2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000"/>
                                        <p:tgtEl>
                                          <p:spTgt spid="5"/>
                                        </p:tgtEl>
                                      </p:cBhvr>
                                    </p:animEffect>
                                    <p:anim calcmode="lin" valueType="num">
                                      <p:cBhvr>
                                        <p:cTn id="22" dur="2000" fill="hold"/>
                                        <p:tgtEl>
                                          <p:spTgt spid="5"/>
                                        </p:tgtEl>
                                        <p:attrNameLst>
                                          <p:attrName>ppt_x</p:attrName>
                                        </p:attrNameLst>
                                      </p:cBhvr>
                                      <p:tavLst>
                                        <p:tav tm="0">
                                          <p:val>
                                            <p:strVal val="#ppt_x"/>
                                          </p:val>
                                        </p:tav>
                                        <p:tav tm="100000">
                                          <p:val>
                                            <p:strVal val="#ppt_x"/>
                                          </p:val>
                                        </p:tav>
                                      </p:tavLst>
                                    </p:anim>
                                    <p:anim calcmode="lin" valueType="num">
                                      <p:cBhvr>
                                        <p:cTn id="23" dur="2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2000"/>
                                        <p:tgtEl>
                                          <p:spTgt spid="6"/>
                                        </p:tgtEl>
                                      </p:cBhvr>
                                    </p:animEffect>
                                    <p:anim calcmode="lin" valueType="num">
                                      <p:cBhvr>
                                        <p:cTn id="29" dur="2000" fill="hold"/>
                                        <p:tgtEl>
                                          <p:spTgt spid="6"/>
                                        </p:tgtEl>
                                        <p:attrNameLst>
                                          <p:attrName>ppt_x</p:attrName>
                                        </p:attrNameLst>
                                      </p:cBhvr>
                                      <p:tavLst>
                                        <p:tav tm="0">
                                          <p:val>
                                            <p:strVal val="#ppt_x"/>
                                          </p:val>
                                        </p:tav>
                                        <p:tav tm="100000">
                                          <p:val>
                                            <p:strVal val="#ppt_x"/>
                                          </p:val>
                                        </p:tav>
                                      </p:tavLst>
                                    </p:anim>
                                    <p:anim calcmode="lin" valueType="num">
                                      <p:cBhvr>
                                        <p:cTn id="30" dur="2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2000"/>
                                        <p:tgtEl>
                                          <p:spTgt spid="7"/>
                                        </p:tgtEl>
                                      </p:cBhvr>
                                    </p:animEffect>
                                    <p:anim calcmode="lin" valueType="num">
                                      <p:cBhvr>
                                        <p:cTn id="36" dur="2000" fill="hold"/>
                                        <p:tgtEl>
                                          <p:spTgt spid="7"/>
                                        </p:tgtEl>
                                        <p:attrNameLst>
                                          <p:attrName>ppt_x</p:attrName>
                                        </p:attrNameLst>
                                      </p:cBhvr>
                                      <p:tavLst>
                                        <p:tav tm="0">
                                          <p:val>
                                            <p:strVal val="#ppt_x"/>
                                          </p:val>
                                        </p:tav>
                                        <p:tav tm="100000">
                                          <p:val>
                                            <p:strVal val="#ppt_x"/>
                                          </p:val>
                                        </p:tav>
                                      </p:tavLst>
                                    </p:anim>
                                    <p:anim calcmode="lin" valueType="num">
                                      <p:cBhvr>
                                        <p:cTn id="37" dur="2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2000"/>
                                        <p:tgtEl>
                                          <p:spTgt spid="8"/>
                                        </p:tgtEl>
                                      </p:cBhvr>
                                    </p:animEffect>
                                    <p:anim calcmode="lin" valueType="num">
                                      <p:cBhvr>
                                        <p:cTn id="43" dur="2000" fill="hold"/>
                                        <p:tgtEl>
                                          <p:spTgt spid="8"/>
                                        </p:tgtEl>
                                        <p:attrNameLst>
                                          <p:attrName>ppt_x</p:attrName>
                                        </p:attrNameLst>
                                      </p:cBhvr>
                                      <p:tavLst>
                                        <p:tav tm="0">
                                          <p:val>
                                            <p:strVal val="#ppt_x"/>
                                          </p:val>
                                        </p:tav>
                                        <p:tav tm="100000">
                                          <p:val>
                                            <p:strVal val="#ppt_x"/>
                                          </p:val>
                                        </p:tav>
                                      </p:tavLst>
                                    </p:anim>
                                    <p:anim calcmode="lin" valueType="num">
                                      <p:cBhvr>
                                        <p:cTn id="44" dur="2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2000"/>
                                        <p:tgtEl>
                                          <p:spTgt spid="9"/>
                                        </p:tgtEl>
                                      </p:cBhvr>
                                    </p:animEffect>
                                    <p:anim calcmode="lin" valueType="num">
                                      <p:cBhvr>
                                        <p:cTn id="50" dur="2000" fill="hold"/>
                                        <p:tgtEl>
                                          <p:spTgt spid="9"/>
                                        </p:tgtEl>
                                        <p:attrNameLst>
                                          <p:attrName>ppt_x</p:attrName>
                                        </p:attrNameLst>
                                      </p:cBhvr>
                                      <p:tavLst>
                                        <p:tav tm="0">
                                          <p:val>
                                            <p:strVal val="#ppt_x"/>
                                          </p:val>
                                        </p:tav>
                                        <p:tav tm="100000">
                                          <p:val>
                                            <p:strVal val="#ppt_x"/>
                                          </p:val>
                                        </p:tav>
                                      </p:tavLst>
                                    </p:anim>
                                    <p:anim calcmode="lin" valueType="num">
                                      <p:cBhvr>
                                        <p:cTn id="51" dur="2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2000"/>
                                        <p:tgtEl>
                                          <p:spTgt spid="10"/>
                                        </p:tgtEl>
                                      </p:cBhvr>
                                    </p:animEffect>
                                    <p:anim calcmode="lin" valueType="num">
                                      <p:cBhvr>
                                        <p:cTn id="57" dur="2000" fill="hold"/>
                                        <p:tgtEl>
                                          <p:spTgt spid="10"/>
                                        </p:tgtEl>
                                        <p:attrNameLst>
                                          <p:attrName>ppt_x</p:attrName>
                                        </p:attrNameLst>
                                      </p:cBhvr>
                                      <p:tavLst>
                                        <p:tav tm="0">
                                          <p:val>
                                            <p:strVal val="#ppt_x"/>
                                          </p:val>
                                        </p:tav>
                                        <p:tav tm="100000">
                                          <p:val>
                                            <p:strVal val="#ppt_x"/>
                                          </p:val>
                                        </p:tav>
                                      </p:tavLst>
                                    </p:anim>
                                    <p:anim calcmode="lin" valueType="num">
                                      <p:cBhvr>
                                        <p:cTn id="58" dur="2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fade">
                                      <p:cBhvr>
                                        <p:cTn id="63" dur="2000"/>
                                        <p:tgtEl>
                                          <p:spTgt spid="11"/>
                                        </p:tgtEl>
                                      </p:cBhvr>
                                    </p:animEffect>
                                    <p:anim calcmode="lin" valueType="num">
                                      <p:cBhvr>
                                        <p:cTn id="64" dur="2000" fill="hold"/>
                                        <p:tgtEl>
                                          <p:spTgt spid="11"/>
                                        </p:tgtEl>
                                        <p:attrNameLst>
                                          <p:attrName>ppt_x</p:attrName>
                                        </p:attrNameLst>
                                      </p:cBhvr>
                                      <p:tavLst>
                                        <p:tav tm="0">
                                          <p:val>
                                            <p:strVal val="#ppt_x"/>
                                          </p:val>
                                        </p:tav>
                                        <p:tav tm="100000">
                                          <p:val>
                                            <p:strVal val="#ppt_x"/>
                                          </p:val>
                                        </p:tav>
                                      </p:tavLst>
                                    </p:anim>
                                    <p:anim calcmode="lin" valueType="num">
                                      <p:cBhvr>
                                        <p:cTn id="65" dur="2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fade">
                                      <p:cBhvr>
                                        <p:cTn id="70" dur="2000"/>
                                        <p:tgtEl>
                                          <p:spTgt spid="12"/>
                                        </p:tgtEl>
                                      </p:cBhvr>
                                    </p:animEffect>
                                    <p:anim calcmode="lin" valueType="num">
                                      <p:cBhvr>
                                        <p:cTn id="71" dur="2000" fill="hold"/>
                                        <p:tgtEl>
                                          <p:spTgt spid="12"/>
                                        </p:tgtEl>
                                        <p:attrNameLst>
                                          <p:attrName>ppt_x</p:attrName>
                                        </p:attrNameLst>
                                      </p:cBhvr>
                                      <p:tavLst>
                                        <p:tav tm="0">
                                          <p:val>
                                            <p:strVal val="#ppt_x"/>
                                          </p:val>
                                        </p:tav>
                                        <p:tav tm="100000">
                                          <p:val>
                                            <p:strVal val="#ppt_x"/>
                                          </p:val>
                                        </p:tav>
                                      </p:tavLst>
                                    </p:anim>
                                    <p:anim calcmode="lin" valueType="num">
                                      <p:cBhvr>
                                        <p:cTn id="72" dur="2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2852"/>
            <a:ext cx="4214842" cy="923330"/>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Делает возможным зачатие ребёнка в планируемые сроки.</a:t>
            </a:r>
            <a:endParaRPr lang="ru-RU" dirty="0">
              <a:latin typeface="Arial Black" pitchFamily="34" charset="0"/>
            </a:endParaRPr>
          </a:p>
        </p:txBody>
      </p:sp>
      <p:sp>
        <p:nvSpPr>
          <p:cNvPr id="5" name="TextBox 4"/>
          <p:cNvSpPr txBox="1"/>
          <p:nvPr/>
        </p:nvSpPr>
        <p:spPr>
          <a:xfrm>
            <a:off x="4071934" y="214290"/>
            <a:ext cx="5072066" cy="1477328"/>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Перед планированием зачатия необходимо отменить таблетки на 3 месяца.( Встаёт вопрос: «Как поддержать супружеские отношения в течении этих трёх месяцев?»).</a:t>
            </a:r>
            <a:endParaRPr lang="ru-RU" dirty="0">
              <a:latin typeface="Arial Black" pitchFamily="34" charset="0"/>
            </a:endParaRPr>
          </a:p>
        </p:txBody>
      </p:sp>
      <p:sp>
        <p:nvSpPr>
          <p:cNvPr id="6" name="TextBox 5"/>
          <p:cNvSpPr txBox="1"/>
          <p:nvPr/>
        </p:nvSpPr>
        <p:spPr>
          <a:xfrm>
            <a:off x="0" y="1714488"/>
            <a:ext cx="4929190" cy="646331"/>
          </a:xfrm>
          <a:prstGeom prst="rect">
            <a:avLst/>
          </a:prstGeom>
          <a:noFill/>
        </p:spPr>
        <p:txBody>
          <a:bodyPr wrap="square" rtlCol="0">
            <a:spAutoFit/>
          </a:bodyPr>
          <a:lstStyle/>
          <a:p>
            <a:pPr>
              <a:buFont typeface="Arial" pitchFamily="34" charset="0"/>
              <a:buChar char="•"/>
            </a:pPr>
            <a:r>
              <a:rPr lang="ru-RU" dirty="0" smtClean="0"/>
              <a:t> </a:t>
            </a:r>
            <a:r>
              <a:rPr lang="ru-RU" dirty="0" smtClean="0">
                <a:latin typeface="Arial Black" pitchFamily="34" charset="0"/>
              </a:rPr>
              <a:t>Формирует позицию утверждения жизни.</a:t>
            </a:r>
            <a:endParaRPr lang="ru-RU" dirty="0">
              <a:latin typeface="Arial Black" pitchFamily="34" charset="0"/>
            </a:endParaRPr>
          </a:p>
        </p:txBody>
      </p:sp>
      <p:sp>
        <p:nvSpPr>
          <p:cNvPr id="7" name="TextBox 6"/>
          <p:cNvSpPr txBox="1"/>
          <p:nvPr/>
        </p:nvSpPr>
        <p:spPr>
          <a:xfrm>
            <a:off x="4643438" y="2071678"/>
            <a:ext cx="4500562" cy="646331"/>
          </a:xfrm>
          <a:prstGeom prst="rect">
            <a:avLst/>
          </a:prstGeom>
          <a:noFill/>
        </p:spPr>
        <p:txBody>
          <a:bodyPr wrap="square" rtlCol="0">
            <a:spAutoFit/>
          </a:bodyPr>
          <a:lstStyle/>
          <a:p>
            <a:pPr>
              <a:buFont typeface="Arial" pitchFamily="34" charset="0"/>
              <a:buChar char="•"/>
            </a:pPr>
            <a:r>
              <a:rPr lang="ru-RU" dirty="0" smtClean="0">
                <a:latin typeface="Arial Black" pitchFamily="34" charset="0"/>
              </a:rPr>
              <a:t>Формирует позицию отрицания жизни.</a:t>
            </a:r>
            <a:endParaRPr lang="ru-RU" dirty="0">
              <a:latin typeface="Arial Black" pitchFamily="34" charset="0"/>
            </a:endParaRPr>
          </a:p>
        </p:txBody>
      </p:sp>
      <p:pic>
        <p:nvPicPr>
          <p:cNvPr id="8" name="Рисунок 7" descr="влюблённая пара.jpg"/>
          <p:cNvPicPr>
            <a:picLocks noChangeAspect="1"/>
          </p:cNvPicPr>
          <p:nvPr/>
        </p:nvPicPr>
        <p:blipFill>
          <a:blip r:embed="rId2"/>
          <a:stretch>
            <a:fillRect/>
          </a:stretch>
        </p:blipFill>
        <p:spPr>
          <a:xfrm>
            <a:off x="1643042" y="2667000"/>
            <a:ext cx="5857916" cy="4191000"/>
          </a:xfrm>
          <a:prstGeom prst="rect">
            <a:avLst/>
          </a:prstGeom>
          <a:ln>
            <a:noFill/>
          </a:ln>
          <a:effectLst>
            <a:softEdge rad="112500"/>
          </a:effec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ppt_x</p:attrName>
                                        </p:attrNameLst>
                                      </p:cBhvr>
                                      <p:tavLst>
                                        <p:tav tm="0">
                                          <p:val>
                                            <p:strVal val="#ppt_x"/>
                                          </p:val>
                                        </p:tav>
                                        <p:tav tm="100000">
                                          <p:val>
                                            <p:strVal val="#ppt_x"/>
                                          </p:val>
                                        </p:tav>
                                      </p:tavLst>
                                    </p:anim>
                                    <p:anim calcmode="lin" valueType="num">
                                      <p:cBhvr>
                                        <p:cTn id="16" dur="2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2000"/>
                                        <p:tgtEl>
                                          <p:spTgt spid="6"/>
                                        </p:tgtEl>
                                      </p:cBhvr>
                                    </p:animEffect>
                                    <p:anim calcmode="lin" valueType="num">
                                      <p:cBhvr>
                                        <p:cTn id="22" dur="2000" fill="hold"/>
                                        <p:tgtEl>
                                          <p:spTgt spid="6"/>
                                        </p:tgtEl>
                                        <p:attrNameLst>
                                          <p:attrName>ppt_x</p:attrName>
                                        </p:attrNameLst>
                                      </p:cBhvr>
                                      <p:tavLst>
                                        <p:tav tm="0">
                                          <p:val>
                                            <p:strVal val="#ppt_x"/>
                                          </p:val>
                                        </p:tav>
                                        <p:tav tm="100000">
                                          <p:val>
                                            <p:strVal val="#ppt_x"/>
                                          </p:val>
                                        </p:tav>
                                      </p:tavLst>
                                    </p:anim>
                                    <p:anim calcmode="lin" valueType="num">
                                      <p:cBhvr>
                                        <p:cTn id="23" dur="2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2000"/>
                                        <p:tgtEl>
                                          <p:spTgt spid="7"/>
                                        </p:tgtEl>
                                      </p:cBhvr>
                                    </p:animEffect>
                                    <p:anim calcmode="lin" valueType="num">
                                      <p:cBhvr>
                                        <p:cTn id="29" dur="2000" fill="hold"/>
                                        <p:tgtEl>
                                          <p:spTgt spid="7"/>
                                        </p:tgtEl>
                                        <p:attrNameLst>
                                          <p:attrName>ppt_x</p:attrName>
                                        </p:attrNameLst>
                                      </p:cBhvr>
                                      <p:tavLst>
                                        <p:tav tm="0">
                                          <p:val>
                                            <p:strVal val="#ppt_x"/>
                                          </p:val>
                                        </p:tav>
                                        <p:tav tm="100000">
                                          <p:val>
                                            <p:strVal val="#ppt_x"/>
                                          </p:val>
                                        </p:tav>
                                      </p:tavLst>
                                    </p:anim>
                                    <p:anim calcmode="lin" valueType="num">
                                      <p:cBhvr>
                                        <p:cTn id="30"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85691.jpg"/>
          <p:cNvPicPr>
            <a:picLocks noChangeAspect="1"/>
          </p:cNvPicPr>
          <p:nvPr/>
        </p:nvPicPr>
        <p:blipFill>
          <a:blip r:embed="rId2">
            <a:lum bright="30000"/>
          </a:blip>
          <a:stretch>
            <a:fillRect/>
          </a:stretch>
        </p:blipFill>
        <p:spPr>
          <a:xfrm>
            <a:off x="3214646" y="44450"/>
            <a:ext cx="5929354" cy="6813550"/>
          </a:xfrm>
          <a:prstGeom prst="rect">
            <a:avLst/>
          </a:prstGeom>
          <a:ln>
            <a:noFill/>
          </a:ln>
          <a:effectLst>
            <a:softEdge rad="112500"/>
          </a:effectLst>
        </p:spPr>
      </p:pic>
      <p:sp>
        <p:nvSpPr>
          <p:cNvPr id="3" name="TextBox 2"/>
          <p:cNvSpPr txBox="1"/>
          <p:nvPr/>
        </p:nvSpPr>
        <p:spPr>
          <a:xfrm>
            <a:off x="0" y="2000240"/>
            <a:ext cx="9144000" cy="923330"/>
          </a:xfrm>
          <a:prstGeom prst="rect">
            <a:avLst/>
          </a:prstGeom>
          <a:noFill/>
        </p:spPr>
        <p:txBody>
          <a:bodyPr wrap="square" rtlCol="0">
            <a:spAutoFit/>
          </a:bodyPr>
          <a:lstStyle/>
          <a:p>
            <a:r>
              <a:rPr lang="en-US" dirty="0" smtClean="0">
                <a:latin typeface="Arial Black" pitchFamily="34" charset="0"/>
              </a:rPr>
              <a:t>- </a:t>
            </a:r>
            <a:r>
              <a:rPr lang="ru-RU" dirty="0" smtClean="0">
                <a:latin typeface="Arial Black" pitchFamily="34" charset="0"/>
              </a:rPr>
              <a:t>это жизнь в согласии с природой- природой, которой мы одарены Богом, этот способ не нарушает естественного ритма фертильности</a:t>
            </a:r>
            <a:r>
              <a:rPr lang="ru-RU" dirty="0" smtClean="0">
                <a:latin typeface="Arial Black" pitchFamily="34" charset="0"/>
              </a:rPr>
              <a:t>.</a:t>
            </a:r>
            <a:r>
              <a:rPr lang="pl-PL" dirty="0" smtClean="0">
                <a:latin typeface="Arial Black" pitchFamily="34" charset="0"/>
              </a:rPr>
              <a:t> </a:t>
            </a:r>
            <a:endParaRPr lang="ru-RU" dirty="0">
              <a:latin typeface="Arial Black" pitchFamily="34" charset="0"/>
            </a:endParaRPr>
          </a:p>
        </p:txBody>
      </p:sp>
      <p:sp>
        <p:nvSpPr>
          <p:cNvPr id="4" name="TextBox 3"/>
          <p:cNvSpPr txBox="1"/>
          <p:nvPr/>
        </p:nvSpPr>
        <p:spPr>
          <a:xfrm>
            <a:off x="0" y="3000372"/>
            <a:ext cx="7429552" cy="1477328"/>
          </a:xfrm>
          <a:prstGeom prst="rect">
            <a:avLst/>
          </a:prstGeom>
          <a:noFill/>
        </p:spPr>
        <p:txBody>
          <a:bodyPr wrap="square" rtlCol="0">
            <a:spAutoFit/>
          </a:bodyPr>
          <a:lstStyle/>
          <a:p>
            <a:r>
              <a:rPr lang="en-US" dirty="0" smtClean="0">
                <a:latin typeface="Arial Black" pitchFamily="34" charset="0"/>
              </a:rPr>
              <a:t>-</a:t>
            </a:r>
            <a:r>
              <a:rPr lang="ru-RU" dirty="0" smtClean="0">
                <a:latin typeface="Arial Black" pitchFamily="34" charset="0"/>
              </a:rPr>
              <a:t> </a:t>
            </a:r>
            <a:r>
              <a:rPr lang="ru-RU" dirty="0" smtClean="0">
                <a:latin typeface="Arial Black" pitchFamily="34" charset="0"/>
              </a:rPr>
              <a:t>это эффективная методика  регуляция зачатия – Всемирная организация здоровья(ВОЗ) и правительство США и Великобритании отмечает её эффективность на 99,5%, а ведь она конкурирует  с « современными таблетками»  и «спиралями». </a:t>
            </a:r>
            <a:endParaRPr lang="ru-RU" dirty="0">
              <a:latin typeface="Arial Black" pitchFamily="34" charset="0"/>
            </a:endParaRPr>
          </a:p>
        </p:txBody>
      </p:sp>
      <p:sp>
        <p:nvSpPr>
          <p:cNvPr id="5" name="TextBox 4"/>
          <p:cNvSpPr txBox="1"/>
          <p:nvPr/>
        </p:nvSpPr>
        <p:spPr>
          <a:xfrm>
            <a:off x="0" y="4643446"/>
            <a:ext cx="7429520" cy="646331"/>
          </a:xfrm>
          <a:prstGeom prst="rect">
            <a:avLst/>
          </a:prstGeom>
          <a:noFill/>
        </p:spPr>
        <p:txBody>
          <a:bodyPr wrap="square" rtlCol="0">
            <a:spAutoFit/>
          </a:bodyPr>
          <a:lstStyle/>
          <a:p>
            <a:r>
              <a:rPr lang="pl-PL" dirty="0" smtClean="0">
                <a:solidFill>
                  <a:srgbClr val="FF0000"/>
                </a:solidFill>
                <a:latin typeface="Arial Black" pitchFamily="34" charset="0"/>
              </a:rPr>
              <a:t>.</a:t>
            </a:r>
            <a:r>
              <a:rPr lang="ru-RU" dirty="0" smtClean="0">
                <a:solidFill>
                  <a:srgbClr val="FF0000"/>
                </a:solidFill>
                <a:latin typeface="Arial Black" pitchFamily="34" charset="0"/>
              </a:rPr>
              <a:t> </a:t>
            </a:r>
            <a:r>
              <a:rPr lang="ru-RU" dirty="0" smtClean="0">
                <a:latin typeface="Arial Black" pitchFamily="34" charset="0"/>
              </a:rPr>
              <a:t>даёт возможность сохранить спокойную совесть( жизнь в согласии с верой).</a:t>
            </a:r>
            <a:endParaRPr lang="ru-RU" dirty="0">
              <a:latin typeface="Arial Black" pitchFamily="34" charset="0"/>
            </a:endParaRPr>
          </a:p>
        </p:txBody>
      </p:sp>
      <p:sp>
        <p:nvSpPr>
          <p:cNvPr id="6" name="TextBox 5"/>
          <p:cNvSpPr txBox="1"/>
          <p:nvPr/>
        </p:nvSpPr>
        <p:spPr>
          <a:xfrm>
            <a:off x="0" y="5357826"/>
            <a:ext cx="8215338" cy="1200329"/>
          </a:xfrm>
          <a:prstGeom prst="rect">
            <a:avLst/>
          </a:prstGeom>
          <a:noFill/>
        </p:spPr>
        <p:txBody>
          <a:bodyPr wrap="square" rtlCol="0">
            <a:spAutoFit/>
          </a:bodyPr>
          <a:lstStyle/>
          <a:p>
            <a:r>
              <a:rPr lang="pl-PL" dirty="0" smtClean="0">
                <a:solidFill>
                  <a:srgbClr val="FF0000"/>
                </a:solidFill>
                <a:latin typeface="Arial Black" pitchFamily="34" charset="0"/>
              </a:rPr>
              <a:t>. </a:t>
            </a:r>
            <a:r>
              <a:rPr lang="ru-RU" dirty="0" smtClean="0">
                <a:latin typeface="Arial Black" pitchFamily="34" charset="0"/>
              </a:rPr>
              <a:t>помогает </a:t>
            </a:r>
            <a:r>
              <a:rPr lang="ru-RU" dirty="0" smtClean="0">
                <a:latin typeface="Arial Black" pitchFamily="34" charset="0"/>
              </a:rPr>
              <a:t>в современной диагностике женских заболеваний. Откуда берётся утверждение, что </a:t>
            </a:r>
            <a:r>
              <a:rPr lang="en-US" dirty="0" smtClean="0">
                <a:latin typeface="Arial Black" pitchFamily="34" charset="0"/>
              </a:rPr>
              <a:t>NPR</a:t>
            </a:r>
            <a:r>
              <a:rPr lang="ru-RU" dirty="0" smtClean="0">
                <a:latin typeface="Arial Black" pitchFamily="34" charset="0"/>
              </a:rPr>
              <a:t> неэффективна? Вытекает из того факта, что иногда мы  отождествляем </a:t>
            </a:r>
            <a:r>
              <a:rPr lang="en-US" dirty="0" smtClean="0">
                <a:latin typeface="Arial Black" pitchFamily="34" charset="0"/>
              </a:rPr>
              <a:t>NPR</a:t>
            </a:r>
            <a:r>
              <a:rPr lang="ru-RU" dirty="0" smtClean="0">
                <a:latin typeface="Arial Black" pitchFamily="34" charset="0"/>
              </a:rPr>
              <a:t> с «супружеским календариком».</a:t>
            </a:r>
            <a:endParaRPr lang="ru-RU" dirty="0">
              <a:latin typeface="Arial Black" pitchFamily="34" charset="0"/>
            </a:endParaRPr>
          </a:p>
        </p:txBody>
      </p:sp>
      <p:sp>
        <p:nvSpPr>
          <p:cNvPr id="8" name="Prostokąt 7"/>
          <p:cNvSpPr/>
          <p:nvPr/>
        </p:nvSpPr>
        <p:spPr>
          <a:xfrm>
            <a:off x="1" y="0"/>
            <a:ext cx="9144000"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Естественное планирование </a:t>
            </a:r>
          </a:p>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семьи</a:t>
            </a:r>
            <a:endParaRPr lang="pl-PL"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Scale>
                                      <p:cBhvr>
                                        <p:cTn id="7" dur="2000" decel="50000" fill="hold">
                                          <p:stCondLst>
                                            <p:cond delay="0"/>
                                          </p:stCondLst>
                                        </p:cTn>
                                        <p:tgtEl>
                                          <p:spTgt spid="8">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8">
                                            <p:txEl>
                                              <p:pRg st="0" end="0"/>
                                            </p:txEl>
                                          </p:spTgt>
                                        </p:tgtEl>
                                        <p:attrNameLst>
                                          <p:attrName>ppt_x</p:attrName>
                                          <p:attrName>ppt_y</p:attrName>
                                        </p:attrNameLst>
                                      </p:cBhvr>
                                    </p:animMotion>
                                    <p:animEffect transition="in" filter="fade">
                                      <p:cBhvr>
                                        <p:cTn id="9" dur="2000"/>
                                        <p:tgtEl>
                                          <p:spTgt spid="8">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Scale>
                                      <p:cBhvr>
                                        <p:cTn id="12" dur="2000" decel="50000" fill="hold">
                                          <p:stCondLst>
                                            <p:cond delay="0"/>
                                          </p:stCondLst>
                                        </p:cTn>
                                        <p:tgtEl>
                                          <p:spTgt spid="8">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2000" decel="50000" fill="hold">
                                          <p:stCondLst>
                                            <p:cond delay="0"/>
                                          </p:stCondLst>
                                        </p:cTn>
                                        <p:tgtEl>
                                          <p:spTgt spid="8">
                                            <p:txEl>
                                              <p:pRg st="1" end="1"/>
                                            </p:txEl>
                                          </p:spTgt>
                                        </p:tgtEl>
                                        <p:attrNameLst>
                                          <p:attrName>ppt_x</p:attrName>
                                          <p:attrName>ppt_y</p:attrName>
                                        </p:attrNameLst>
                                      </p:cBhvr>
                                    </p:animMotion>
                                    <p:animEffect transition="in" filter="fade">
                                      <p:cBhvr>
                                        <p:cTn id="14" dur="2000"/>
                                        <p:tgtEl>
                                          <p:spTgt spid="8">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20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2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20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1185</TotalTime>
  <Words>1082</Words>
  <Application>Microsoft Office PowerPoint</Application>
  <PresentationFormat>Pokaz na ekranie (4:3)</PresentationFormat>
  <Paragraphs>75</Paragraphs>
  <Slides>10</Slides>
  <Notes>1</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Тема Office</vt:lpstr>
      <vt:lpstr>Slajd 1</vt:lpstr>
      <vt:lpstr>Slajd 2</vt:lpstr>
      <vt:lpstr>Slajd 3</vt:lpstr>
      <vt:lpstr>Slajd 4</vt:lpstr>
      <vt:lpstr>Slajd 5</vt:lpstr>
      <vt:lpstr>Slajd 6</vt:lpstr>
      <vt:lpstr>Slajd 7</vt:lpstr>
      <vt:lpstr>Slajd 8</vt:lpstr>
      <vt:lpstr>Slajd 9</vt:lpstr>
      <vt:lpstr>Slajd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Иннес</dc:creator>
  <cp:lastModifiedBy>FuckYouBill</cp:lastModifiedBy>
  <cp:revision>123</cp:revision>
  <dcterms:created xsi:type="dcterms:W3CDTF">2009-11-23T17:41:20Z</dcterms:created>
  <dcterms:modified xsi:type="dcterms:W3CDTF">2010-03-08T20:56:49Z</dcterms:modified>
</cp:coreProperties>
</file>